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3175" cap="flat">
              <a:solidFill>
                <a:srgbClr val="484745"/>
              </a:solidFill>
              <a:prstDash val="solid"/>
              <a:miter lim="400000"/>
            </a:ln>
          </a:left>
          <a:right>
            <a:ln w="3175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3175" cap="flat">
              <a:solidFill>
                <a:srgbClr val="5E5D5B"/>
              </a:solidFill>
              <a:prstDash val="solid"/>
              <a:miter lim="400000"/>
            </a:ln>
          </a:top>
          <a:bottom>
            <a:ln w="3175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3175" cap="flat">
              <a:solidFill>
                <a:srgbClr val="484745"/>
              </a:solidFill>
              <a:prstDash val="solid"/>
              <a:miter lim="400000"/>
            </a:ln>
          </a:top>
          <a:bottom>
            <a:ln w="3175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4119562" y="3464718"/>
            <a:ext cx="16144876" cy="3571876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4119562" y="7250906"/>
            <a:ext cx="16144876" cy="1214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4"/>
          </p:nvPr>
        </p:nvSpPr>
        <p:spPr>
          <a:xfrm>
            <a:off x="4833937" y="6052542"/>
            <a:ext cx="14716126" cy="91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4601765" y="1067257"/>
            <a:ext cx="15180470" cy="8358189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4119562" y="9679781"/>
            <a:ext cx="16144876" cy="1518048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4119562" y="11430000"/>
            <a:ext cx="16144876" cy="12858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xfrm>
            <a:off x="11935814" y="13001625"/>
            <a:ext cx="494513" cy="502641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4119562" y="4947046"/>
            <a:ext cx="16144876" cy="3821908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06312" y="589359"/>
            <a:ext cx="7858126" cy="12162235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4119562" y="589359"/>
            <a:ext cx="7572376" cy="6465095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4119562" y="7375921"/>
            <a:ext cx="7572376" cy="535781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2406312" y="3339703"/>
            <a:ext cx="7858126" cy="9572626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4119562" y="3339703"/>
            <a:ext cx="7572376" cy="9572626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>
                <a:srgbClr val="EBEBEB"/>
              </a:buClr>
              <a:defRPr sz="3800"/>
            </a:lvl1pPr>
            <a:lvl2pPr marL="808264" indent="-465364">
              <a:spcBef>
                <a:spcPts val="4500"/>
              </a:spcBef>
              <a:buClr>
                <a:srgbClr val="EBEBEB"/>
              </a:buClr>
              <a:defRPr sz="3800"/>
            </a:lvl2pPr>
            <a:lvl3pPr marL="1151164" indent="-465364">
              <a:spcBef>
                <a:spcPts val="4500"/>
              </a:spcBef>
              <a:buClr>
                <a:srgbClr val="EBEBEB"/>
              </a:buClr>
              <a:defRPr sz="3800"/>
            </a:lvl3pPr>
            <a:lvl4pPr marL="1494064" indent="-465364">
              <a:spcBef>
                <a:spcPts val="4500"/>
              </a:spcBef>
              <a:buClr>
                <a:srgbClr val="EBEBEB"/>
              </a:buClr>
              <a:defRPr sz="3800"/>
            </a:lvl4pPr>
            <a:lvl5pPr marL="1836964" indent="-465364">
              <a:spcBef>
                <a:spcPts val="4500"/>
              </a:spcBef>
              <a:buClr>
                <a:srgbClr val="EBEBEB"/>
              </a:buClr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4119562" y="1357312"/>
            <a:ext cx="16144876" cy="11001376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42031" y="7911703"/>
            <a:ext cx="7858126" cy="4839891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42031" y="589359"/>
            <a:ext cx="7858126" cy="6911579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119562" y="589359"/>
            <a:ext cx="7858126" cy="12162235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4119562" y="285750"/>
            <a:ext cx="16144876" cy="3018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4119562" y="3393281"/>
            <a:ext cx="16144876" cy="894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935814" y="13027124"/>
            <a:ext cx="494513" cy="50264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98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9562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3626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7690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1754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5818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9882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3946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8010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hyperlink" Target="https://goo.gl/9Bw3vP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hyperlink" Target="https://fr.vikidia.org/wiki/Portail:Histoire#" TargetMode="External"/><Relationship Id="rId28" Type="http://schemas.openxmlformats.org/officeDocument/2006/relationships/image" Target="../media/image2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Relationship Id="rId3" Type="http://schemas.openxmlformats.org/officeDocument/2006/relationships/hyperlink" Target="https://goo.gl/9Bw3vP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-3132" y="-10405"/>
            <a:ext cx="24390264" cy="136232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1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7830" r="0" b="7830"/>
          <a:stretch>
            <a:fillRect/>
          </a:stretch>
        </p:blipFill>
        <p:spPr>
          <a:xfrm>
            <a:off x="-43392" y="48942"/>
            <a:ext cx="24470802" cy="1361811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Ils gardent l’avenir ceux qui gardent l’histoire…"/>
          <p:cNvSpPr txBox="1"/>
          <p:nvPr/>
        </p:nvSpPr>
        <p:spPr>
          <a:xfrm>
            <a:off x="747548" y="11526213"/>
            <a:ext cx="12427282" cy="13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i="1" sz="4600">
                <a:latin typeface="+mn-lt"/>
                <a:ea typeface="+mn-ea"/>
                <a:cs typeface="+mn-cs"/>
                <a:sym typeface="Helvetica Neue"/>
              </a:defRPr>
            </a:pPr>
            <a:r>
              <a:t>Ils gardent l’avenir ceux qui gardent l’histoire</a:t>
            </a:r>
          </a:p>
          <a:p>
            <a:pPr algn="l">
              <a:defRPr sz="3400"/>
            </a:pPr>
            <a:r>
              <a:t>Chanoine Lionel Groulx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>
            <a:off x="-1" y="-76200"/>
            <a:ext cx="24384001" cy="138061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alphaModFix amt="25592"/>
            <a:extLst/>
          </a:blip>
          <a:stretch>
            <a:fillRect/>
          </a:stretch>
        </p:blipFill>
        <p:spPr>
          <a:xfrm>
            <a:off x="2302" y="6932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2" y="1963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"/>
          <p:cNvSpPr/>
          <p:nvPr/>
        </p:nvSpPr>
        <p:spPr>
          <a:xfrm>
            <a:off x="8373300" y="2652309"/>
            <a:ext cx="15507375" cy="10639148"/>
          </a:xfrm>
          <a:prstGeom prst="rect">
            <a:avLst/>
          </a:prstGeom>
          <a:solidFill>
            <a:srgbClr val="000000">
              <a:alpha val="51357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27" name="Je prends conscience"/>
          <p:cNvSpPr txBox="1"/>
          <p:nvPr/>
        </p:nvSpPr>
        <p:spPr>
          <a:xfrm>
            <a:off x="1070292" y="40378"/>
            <a:ext cx="10157621" cy="20668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391414">
              <a:defRPr sz="8040">
                <a:solidFill>
                  <a:srgbClr val="FFFFFF"/>
                </a:solidFill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>
              <a:defRPr>
                <a:effectLst/>
              </a:defRPr>
            </a:pPr>
            <a:r>
              <a:t>Je prends conscience</a:t>
            </a:r>
          </a:p>
        </p:txBody>
      </p:sp>
      <p:graphicFrame>
        <p:nvGraphicFramePr>
          <p:cNvPr id="128" name="Tableau"/>
          <p:cNvGraphicFramePr/>
          <p:nvPr/>
        </p:nvGraphicFramePr>
        <p:xfrm>
          <a:off x="9045183" y="3087792"/>
          <a:ext cx="14163610" cy="976818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721203"/>
                <a:gridCol w="4721203"/>
                <a:gridCol w="4721203"/>
              </a:tblGrid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Afghanistan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Liban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Philippines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Algérie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Libéria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defRPr>
                      </a:pPr>
                      <a:r>
                        <a:t>RDC</a:t>
                      </a:r>
                      <a:br/>
                      <a:r>
                        <a:rPr sz="2000"/>
                        <a:t>République démocratique du Congo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Allemagne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Îles Salomon 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Rwanda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Angola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Sierra Leone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Australie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Indonésie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Sénégal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Bande de Gaza 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Iran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Somalie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Birmanie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Irak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Soudan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Burundi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Mali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Sri Lanka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Bosnie-Herzégovine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Mexique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Syrie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Colombie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Népal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Tadjikistan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Cambodge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Ouganda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Tchad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Érythrée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Ouzbékistan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Territoires palestiniens occupés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Éthiopie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Pakistan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Tibet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États-Unis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Papouasie-Nouvelle-Guinée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Timor oriental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65121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Fédération de Russie</a:t>
                      </a:r>
                      <a:endParaRPr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Pérou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4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Yougoslavie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9" name="Dans tous ces pays, il y a ou il y a eu…"/>
          <p:cNvSpPr txBox="1"/>
          <p:nvPr/>
        </p:nvSpPr>
        <p:spPr>
          <a:xfrm>
            <a:off x="970355" y="9772404"/>
            <a:ext cx="7353266" cy="2562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Dans tous ces pays,</a:t>
            </a:r>
            <a:br/>
            <a:r>
              <a:t>il y a ou il y a eu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des enfants soldats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rouper" descr="Grouper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rcRect l="0" t="4059" r="2637" b="6409"/>
          <a:stretch>
            <a:fillRect/>
          </a:stretch>
        </p:blipFill>
        <p:spPr>
          <a:xfrm>
            <a:off x="-25237" y="113748"/>
            <a:ext cx="24433242" cy="1356497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ctangle"/>
          <p:cNvSpPr/>
          <p:nvPr/>
        </p:nvSpPr>
        <p:spPr>
          <a:xfrm>
            <a:off x="2086" y="-18428"/>
            <a:ext cx="24379829" cy="13829327"/>
          </a:xfrm>
          <a:prstGeom prst="rect">
            <a:avLst/>
          </a:prstGeom>
          <a:solidFill>
            <a:srgbClr val="000000">
              <a:alpha val="47675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FFFFFF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alphaModFix amt="79606"/>
            <a:extLst/>
          </a:blip>
          <a:srcRect l="0" t="0" r="0" b="7263"/>
          <a:stretch>
            <a:fillRect/>
          </a:stretch>
        </p:blipFill>
        <p:spPr>
          <a:xfrm>
            <a:off x="14298017" y="5535328"/>
            <a:ext cx="3690287" cy="82493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35271" y="8666599"/>
            <a:ext cx="4318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Je m’informe"/>
          <p:cNvSpPr txBox="1"/>
          <p:nvPr>
            <p:ph type="ctrTitle"/>
          </p:nvPr>
        </p:nvSpPr>
        <p:spPr>
          <a:xfrm>
            <a:off x="1070292" y="14978"/>
            <a:ext cx="5533126" cy="2066861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/>
          <a:lstStyle>
            <a:lvl1pPr algn="l" defTabSz="368045">
              <a:defRPr b="0" sz="7560"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>
              <a:defRPr>
                <a:effectLst/>
              </a:defRPr>
            </a:pPr>
            <a:r>
              <a:t>Je m’informe</a:t>
            </a:r>
          </a:p>
        </p:txBody>
      </p:sp>
      <p:grpSp>
        <p:nvGrpSpPr>
          <p:cNvPr id="152" name="Grouper"/>
          <p:cNvGrpSpPr/>
          <p:nvPr/>
        </p:nvGrpSpPr>
        <p:grpSpPr>
          <a:xfrm>
            <a:off x="1596744" y="3382520"/>
            <a:ext cx="5060127" cy="4289555"/>
            <a:chOff x="-80918" y="-66693"/>
            <a:chExt cx="5060125" cy="4289554"/>
          </a:xfrm>
        </p:grpSpPr>
        <p:sp>
          <p:nvSpPr>
            <p:cNvPr id="136" name="https://goo.gl/9Bw3vP"/>
            <p:cNvSpPr txBox="1"/>
            <p:nvPr/>
          </p:nvSpPr>
          <p:spPr>
            <a:xfrm>
              <a:off x="-80919" y="3432271"/>
              <a:ext cx="5060126" cy="790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457200">
                <a:lnSpc>
                  <a:spcPts val="5100"/>
                </a:lnSpc>
                <a:defRPr sz="3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  <a:hlinkClick r:id="rId5" invalidUrl="" action="" tgtFrame="" tooltip="" history="1" highlightClick="0" endSnd="0"/>
                </a:defRPr>
              </a:lvl1pPr>
            </a:lstStyle>
            <a:p>
              <a:pPr>
                <a:defRPr>
                  <a:effectLst/>
                </a:defRPr>
              </a:pPr>
              <a:r>
                <a:rPr>
                  <a:hlinkClick r:id="rId5" invalidUrl="" action="" tgtFrame="" tooltip="" history="1" highlightClick="0" endSnd="0"/>
                </a:rPr>
                <a:t>https://goo.gl/9Bw3vP</a:t>
              </a:r>
            </a:p>
          </p:txBody>
        </p:sp>
        <p:grpSp>
          <p:nvGrpSpPr>
            <p:cNvPr id="141" name="Grouper"/>
            <p:cNvGrpSpPr/>
            <p:nvPr/>
          </p:nvGrpSpPr>
          <p:grpSpPr>
            <a:xfrm>
              <a:off x="1177434" y="-66694"/>
              <a:ext cx="2543420" cy="2352711"/>
              <a:chOff x="-76200" y="-66693"/>
              <a:chExt cx="2543419" cy="2352710"/>
            </a:xfrm>
          </p:grpSpPr>
          <p:pic>
            <p:nvPicPr>
              <p:cNvPr id="137" name="Rectangle aux angles arrondis" descr="Rectangle aux angles arrondis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76200" y="-66694"/>
                <a:ext cx="2543420" cy="235271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38" name="Rectangle aux angles arrondis" descr="Rectangle aux angles arrondis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0964" y="755163"/>
                <a:ext cx="1629092" cy="112537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39" name="You"/>
              <p:cNvSpPr txBox="1"/>
              <p:nvPr/>
            </p:nvSpPr>
            <p:spPr>
              <a:xfrm>
                <a:off x="595266" y="0"/>
                <a:ext cx="1200488" cy="1394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100">
                    <a:latin typeface="Edo SZ"/>
                    <a:ea typeface="Edo SZ"/>
                    <a:cs typeface="Edo SZ"/>
                    <a:sym typeface="Edo SZ"/>
                  </a:defRPr>
                </a:lvl1pPr>
              </a:lstStyle>
              <a:p>
                <a:pPr/>
                <a:r>
                  <a:t>You</a:t>
                </a:r>
              </a:p>
            </p:txBody>
          </p:sp>
          <p:sp>
            <p:nvSpPr>
              <p:cNvPr id="140" name="Tube"/>
              <p:cNvSpPr txBox="1"/>
              <p:nvPr/>
            </p:nvSpPr>
            <p:spPr>
              <a:xfrm>
                <a:off x="549982" y="935863"/>
                <a:ext cx="1291057" cy="7639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000">
                    <a:solidFill>
                      <a:schemeClr val="accent5"/>
                    </a:solidFill>
                    <a:latin typeface="Edo SZ"/>
                    <a:ea typeface="Edo SZ"/>
                    <a:cs typeface="Edo SZ"/>
                    <a:sym typeface="Edo SZ"/>
                  </a:defRPr>
                </a:lvl1pPr>
              </a:lstStyle>
              <a:p>
                <a:pPr/>
                <a:r>
                  <a:t>Tube</a:t>
                </a:r>
              </a:p>
            </p:txBody>
          </p:sp>
        </p:grpSp>
        <p:grpSp>
          <p:nvGrpSpPr>
            <p:cNvPr id="146" name="Grouper"/>
            <p:cNvGrpSpPr/>
            <p:nvPr/>
          </p:nvGrpSpPr>
          <p:grpSpPr>
            <a:xfrm>
              <a:off x="1177434" y="-66694"/>
              <a:ext cx="2543420" cy="2352711"/>
              <a:chOff x="-76200" y="-66693"/>
              <a:chExt cx="2543419" cy="2352710"/>
            </a:xfrm>
          </p:grpSpPr>
          <p:pic>
            <p:nvPicPr>
              <p:cNvPr id="142" name="Rectangle aux angles arrondis" descr="Rectangle aux angles arrondis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76200" y="-66694"/>
                <a:ext cx="2543420" cy="235271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43" name="Rectangle aux angles arrondis" descr="Rectangle aux angles arrondis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0964" y="755163"/>
                <a:ext cx="1629092" cy="112537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44" name="You"/>
              <p:cNvSpPr txBox="1"/>
              <p:nvPr/>
            </p:nvSpPr>
            <p:spPr>
              <a:xfrm>
                <a:off x="595266" y="0"/>
                <a:ext cx="1200488" cy="1394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100">
                    <a:latin typeface="Edo SZ"/>
                    <a:ea typeface="Edo SZ"/>
                    <a:cs typeface="Edo SZ"/>
                    <a:sym typeface="Edo SZ"/>
                  </a:defRPr>
                </a:lvl1pPr>
              </a:lstStyle>
              <a:p>
                <a:pPr/>
                <a:r>
                  <a:t>You</a:t>
                </a:r>
              </a:p>
            </p:txBody>
          </p:sp>
          <p:sp>
            <p:nvSpPr>
              <p:cNvPr id="145" name="Tube"/>
              <p:cNvSpPr txBox="1"/>
              <p:nvPr/>
            </p:nvSpPr>
            <p:spPr>
              <a:xfrm>
                <a:off x="549982" y="935863"/>
                <a:ext cx="1291057" cy="7639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000">
                    <a:solidFill>
                      <a:schemeClr val="accent5"/>
                    </a:solidFill>
                    <a:latin typeface="Edo SZ"/>
                    <a:ea typeface="Edo SZ"/>
                    <a:cs typeface="Edo SZ"/>
                    <a:sym typeface="Edo SZ"/>
                  </a:defRPr>
                </a:lvl1pPr>
              </a:lstStyle>
              <a:p>
                <a:pPr/>
                <a:r>
                  <a:t>Tube</a:t>
                </a:r>
              </a:p>
            </p:txBody>
          </p:sp>
        </p:grpSp>
        <p:grpSp>
          <p:nvGrpSpPr>
            <p:cNvPr id="151" name="Grouper"/>
            <p:cNvGrpSpPr/>
            <p:nvPr/>
          </p:nvGrpSpPr>
          <p:grpSpPr>
            <a:xfrm>
              <a:off x="1177434" y="-66694"/>
              <a:ext cx="2543420" cy="2352711"/>
              <a:chOff x="-76200" y="-66693"/>
              <a:chExt cx="2543419" cy="2352710"/>
            </a:xfrm>
          </p:grpSpPr>
          <p:pic>
            <p:nvPicPr>
              <p:cNvPr id="147" name="Rectangle aux angles arrondis" descr="Rectangle aux angles arrondis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76200" y="-66694"/>
                <a:ext cx="2543420" cy="235271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48" name="Rectangle aux angles arrondis" descr="Rectangle aux angles arrondis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0964" y="755163"/>
                <a:ext cx="1629092" cy="112537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49" name="You"/>
              <p:cNvSpPr txBox="1"/>
              <p:nvPr/>
            </p:nvSpPr>
            <p:spPr>
              <a:xfrm>
                <a:off x="595266" y="0"/>
                <a:ext cx="1200488" cy="1394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100">
                    <a:latin typeface="Edo SZ"/>
                    <a:ea typeface="Edo SZ"/>
                    <a:cs typeface="Edo SZ"/>
                    <a:sym typeface="Edo SZ"/>
                  </a:defRPr>
                </a:lvl1pPr>
              </a:lstStyle>
              <a:p>
                <a:pPr/>
                <a:r>
                  <a:t>You</a:t>
                </a:r>
              </a:p>
            </p:txBody>
          </p:sp>
          <p:sp>
            <p:nvSpPr>
              <p:cNvPr id="150" name="Tube"/>
              <p:cNvSpPr txBox="1"/>
              <p:nvPr/>
            </p:nvSpPr>
            <p:spPr>
              <a:xfrm>
                <a:off x="549982" y="935863"/>
                <a:ext cx="1291057" cy="7639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000">
                    <a:solidFill>
                      <a:schemeClr val="accent5"/>
                    </a:solidFill>
                    <a:latin typeface="Edo SZ"/>
                    <a:ea typeface="Edo SZ"/>
                    <a:cs typeface="Edo SZ"/>
                    <a:sym typeface="Edo SZ"/>
                  </a:defRPr>
                </a:lvl1pPr>
              </a:lstStyle>
              <a:p>
                <a:pPr/>
                <a:r>
                  <a:t>Tube</a:t>
                </a:r>
              </a:p>
            </p:txBody>
          </p:sp>
        </p:grpSp>
      </p:grpSp>
      <p:grpSp>
        <p:nvGrpSpPr>
          <p:cNvPr id="164" name="Grouper"/>
          <p:cNvGrpSpPr/>
          <p:nvPr/>
        </p:nvGrpSpPr>
        <p:grpSpPr>
          <a:xfrm>
            <a:off x="2936016" y="8585166"/>
            <a:ext cx="2543420" cy="2543420"/>
            <a:chOff x="-76199" y="-74852"/>
            <a:chExt cx="2543419" cy="2543419"/>
          </a:xfrm>
        </p:grpSpPr>
        <p:pic>
          <p:nvPicPr>
            <p:cNvPr id="153" name="Cercle" descr="Cercl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76200" y="-74853"/>
              <a:ext cx="2543420" cy="254342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54" name="Ligne" descr="Lig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74147" y="-63515"/>
              <a:ext cx="958157" cy="2520552"/>
            </a:xfrm>
            <a:prstGeom prst="rect">
              <a:avLst/>
            </a:prstGeom>
            <a:effectLst/>
          </p:spPr>
        </p:pic>
        <p:pic>
          <p:nvPicPr>
            <p:cNvPr id="156" name="Ligne" descr="Lig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1080259" y="-63419"/>
              <a:ext cx="958157" cy="2520553"/>
            </a:xfrm>
            <a:prstGeom prst="rect">
              <a:avLst/>
            </a:prstGeom>
            <a:effectLst/>
          </p:spPr>
        </p:pic>
        <p:pic>
          <p:nvPicPr>
            <p:cNvPr id="158" name="Ligne" descr="Lig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57370" y="-15527"/>
              <a:ext cx="131865" cy="2377179"/>
            </a:xfrm>
            <a:prstGeom prst="rect">
              <a:avLst/>
            </a:prstGeom>
            <a:effectLst/>
          </p:spPr>
        </p:pic>
        <p:pic>
          <p:nvPicPr>
            <p:cNvPr id="160" name="Ligne" descr="Lig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17015" y="-3067"/>
              <a:ext cx="847249" cy="209587"/>
            </a:xfrm>
            <a:prstGeom prst="rect">
              <a:avLst/>
            </a:prstGeom>
            <a:effectLst/>
          </p:spPr>
        </p:pic>
        <p:pic>
          <p:nvPicPr>
            <p:cNvPr id="162" name="Ligne" descr="Lig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flipH="1" rot="10800000">
              <a:off x="817015" y="2147827"/>
              <a:ext cx="847249" cy="209588"/>
            </a:xfrm>
            <a:prstGeom prst="rect">
              <a:avLst/>
            </a:prstGeom>
            <a:effectLst/>
          </p:spPr>
        </p:pic>
      </p:grpSp>
      <p:grpSp>
        <p:nvGrpSpPr>
          <p:cNvPr id="172" name="Grouper"/>
          <p:cNvGrpSpPr/>
          <p:nvPr/>
        </p:nvGrpSpPr>
        <p:grpSpPr>
          <a:xfrm>
            <a:off x="9018721" y="5217719"/>
            <a:ext cx="2543420" cy="2352711"/>
            <a:chOff x="-76200" y="-76200"/>
            <a:chExt cx="2543419" cy="2352710"/>
          </a:xfrm>
        </p:grpSpPr>
        <p:pic>
          <p:nvPicPr>
            <p:cNvPr id="165" name="Grouper" descr="Grouper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76200" y="-76200"/>
              <a:ext cx="2543420" cy="235271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1" name="Grouper"/>
            <p:cNvGrpSpPr/>
            <p:nvPr/>
          </p:nvGrpSpPr>
          <p:grpSpPr>
            <a:xfrm>
              <a:off x="315362" y="56905"/>
              <a:ext cx="1776248" cy="1908439"/>
              <a:chOff x="-144133" y="-133350"/>
              <a:chExt cx="1776246" cy="1908438"/>
            </a:xfrm>
          </p:grpSpPr>
          <p:pic>
            <p:nvPicPr>
              <p:cNvPr id="166" name="Cercle" descr="Cercle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46626" y="487014"/>
                <a:ext cx="994728" cy="99616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67" name="Ligne" descr="Ligne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 rot="16200000">
                <a:off x="360448" y="614789"/>
                <a:ext cx="1635981" cy="139701"/>
              </a:xfrm>
              <a:prstGeom prst="rect">
                <a:avLst/>
              </a:prstGeom>
              <a:effectLst/>
            </p:spPr>
          </p:pic>
          <p:pic>
            <p:nvPicPr>
              <p:cNvPr id="169" name="Ligne" descr="Ligne"/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-144134" y="1479736"/>
                <a:ext cx="1776248" cy="295353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173" name="Sites d’intérêt"/>
          <p:cNvSpPr txBox="1"/>
          <p:nvPr/>
        </p:nvSpPr>
        <p:spPr>
          <a:xfrm>
            <a:off x="7858407" y="7882915"/>
            <a:ext cx="4864048" cy="1394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100">
                <a:solidFill>
                  <a:srgbClr val="2A74D3"/>
                </a:solidFill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/>
            <a:r>
              <a:t>Sites d’intérêt</a:t>
            </a:r>
          </a:p>
        </p:txBody>
      </p:sp>
      <p:sp>
        <p:nvSpPr>
          <p:cNvPr id="174" name="?"/>
          <p:cNvSpPr txBox="1"/>
          <p:nvPr/>
        </p:nvSpPr>
        <p:spPr>
          <a:xfrm>
            <a:off x="7858407" y="8580374"/>
            <a:ext cx="4864048" cy="79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457200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?</a:t>
            </a:r>
          </a:p>
        </p:txBody>
      </p:sp>
      <p:sp>
        <p:nvSpPr>
          <p:cNvPr id="175" name="Cartes de Lieux de conflits"/>
          <p:cNvSpPr txBox="1"/>
          <p:nvPr/>
        </p:nvSpPr>
        <p:spPr>
          <a:xfrm>
            <a:off x="1496555" y="11337124"/>
            <a:ext cx="5422342" cy="1394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100">
                <a:solidFill>
                  <a:srgbClr val="93BC32"/>
                </a:solidFill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/>
            <a:r>
              <a:t>Cartes de Lieux de conflits</a:t>
            </a:r>
          </a:p>
        </p:txBody>
      </p:sp>
      <p:sp>
        <p:nvSpPr>
          <p:cNvPr id="176" name="http://bit.ly/LieuxConflits"/>
          <p:cNvSpPr txBox="1"/>
          <p:nvPr/>
        </p:nvSpPr>
        <p:spPr>
          <a:xfrm>
            <a:off x="1775702" y="12097162"/>
            <a:ext cx="4864048" cy="79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457200"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http://bit.ly/LieuxConflits</a:t>
            </a:r>
          </a:p>
        </p:txBody>
      </p:sp>
      <p:sp>
        <p:nvSpPr>
          <p:cNvPr id="177" name="Dictionnaires Synonymes ● Antonymes…"/>
          <p:cNvSpPr txBox="1"/>
          <p:nvPr/>
        </p:nvSpPr>
        <p:spPr>
          <a:xfrm>
            <a:off x="19320127" y="10893953"/>
            <a:ext cx="3426054" cy="1309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0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Edo SZ"/>
                <a:ea typeface="Edo SZ"/>
                <a:cs typeface="Edo SZ"/>
                <a:sym typeface="Edo SZ"/>
              </a:defRPr>
            </a:pPr>
            <a:r>
              <a:t>Dictionnaires</a:t>
            </a:r>
            <a:br/>
            <a:r>
              <a:rPr sz="1900"/>
              <a:t>Synonymes ● Antonymes</a:t>
            </a:r>
          </a:p>
          <a:p>
            <a:pPr>
              <a:defRPr sz="30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Edo SZ"/>
                <a:ea typeface="Edo SZ"/>
                <a:cs typeface="Edo SZ"/>
                <a:sym typeface="Edo SZ"/>
              </a:defRPr>
            </a:pPr>
            <a:r>
              <a:t>en ligne</a:t>
            </a:r>
          </a:p>
        </p:txBody>
      </p:sp>
      <p:grpSp>
        <p:nvGrpSpPr>
          <p:cNvPr id="187" name="Grouper"/>
          <p:cNvGrpSpPr/>
          <p:nvPr/>
        </p:nvGrpSpPr>
        <p:grpSpPr>
          <a:xfrm>
            <a:off x="19793189" y="7465655"/>
            <a:ext cx="2479995" cy="3282353"/>
            <a:chOff x="-44455" y="-44450"/>
            <a:chExt cx="2479993" cy="3282352"/>
          </a:xfrm>
        </p:grpSpPr>
        <p:sp>
          <p:nvSpPr>
            <p:cNvPr id="178" name="A"/>
            <p:cNvSpPr txBox="1"/>
            <p:nvPr/>
          </p:nvSpPr>
          <p:spPr>
            <a:xfrm>
              <a:off x="815634" y="908664"/>
              <a:ext cx="1496351" cy="1876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defRPr sz="7000">
                  <a:solidFill>
                    <a:schemeClr val="accent4">
                      <a:hueOff val="481991"/>
                      <a:satOff val="11971"/>
                      <a:lumOff val="19007"/>
                    </a:schemeClr>
                  </a:solidFill>
                  <a:latin typeface="Edo SZ"/>
                  <a:ea typeface="Edo SZ"/>
                  <a:cs typeface="Edo SZ"/>
                  <a:sym typeface="Edo SZ"/>
                </a:defRPr>
              </a:lvl1pPr>
            </a:lstStyle>
            <a:p>
              <a:pPr/>
              <a:r>
                <a:t>A</a:t>
              </a:r>
            </a:p>
          </p:txBody>
        </p:sp>
        <p:grpSp>
          <p:nvGrpSpPr>
            <p:cNvPr id="185" name="Grouper"/>
            <p:cNvGrpSpPr/>
            <p:nvPr/>
          </p:nvGrpSpPr>
          <p:grpSpPr>
            <a:xfrm>
              <a:off x="-44456" y="-44451"/>
              <a:ext cx="2479995" cy="3096786"/>
              <a:chOff x="-44455" y="-44450"/>
              <a:chExt cx="2479993" cy="3096784"/>
            </a:xfrm>
          </p:grpSpPr>
          <p:pic>
            <p:nvPicPr>
              <p:cNvPr id="179" name="Ligne" descr="Ligne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-44456" y="-44451"/>
                <a:ext cx="2479995" cy="3096786"/>
              </a:xfrm>
              <a:prstGeom prst="rect">
                <a:avLst/>
              </a:prstGeom>
              <a:effectLst/>
            </p:spPr>
          </p:pic>
          <p:pic>
            <p:nvPicPr>
              <p:cNvPr id="181" name="Ligne" descr="Ligne"/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275225" y="178868"/>
                <a:ext cx="2014698" cy="116739"/>
              </a:xfrm>
              <a:prstGeom prst="rect">
                <a:avLst/>
              </a:prstGeom>
              <a:effectLst/>
            </p:spPr>
          </p:pic>
          <p:pic>
            <p:nvPicPr>
              <p:cNvPr id="183" name="Ligne" descr="Ligne"/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261644" y="464957"/>
                <a:ext cx="2007495" cy="104944"/>
              </a:xfrm>
              <a:prstGeom prst="rect">
                <a:avLst/>
              </a:prstGeom>
              <a:effectLst/>
            </p:spPr>
          </p:pic>
        </p:grpSp>
        <p:sp>
          <p:nvSpPr>
            <p:cNvPr id="186" name="Z"/>
            <p:cNvSpPr txBox="1"/>
            <p:nvPr/>
          </p:nvSpPr>
          <p:spPr>
            <a:xfrm>
              <a:off x="523534" y="1361628"/>
              <a:ext cx="1496351" cy="1876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>
                <a:defRPr sz="7000">
                  <a:solidFill>
                    <a:schemeClr val="accent4">
                      <a:hueOff val="481991"/>
                      <a:satOff val="11971"/>
                      <a:lumOff val="19007"/>
                    </a:schemeClr>
                  </a:solidFill>
                  <a:latin typeface="Edo SZ"/>
                  <a:ea typeface="Edo SZ"/>
                  <a:cs typeface="Edo SZ"/>
                  <a:sym typeface="Edo SZ"/>
                </a:defRPr>
              </a:lvl1pPr>
            </a:lstStyle>
            <a:p>
              <a:pPr/>
              <a:r>
                <a:t>Z</a:t>
              </a:r>
            </a:p>
          </p:txBody>
        </p:sp>
      </p:grpSp>
      <p:grpSp>
        <p:nvGrpSpPr>
          <p:cNvPr id="212" name="Grouper"/>
          <p:cNvGrpSpPr/>
          <p:nvPr/>
        </p:nvGrpSpPr>
        <p:grpSpPr>
          <a:xfrm>
            <a:off x="17905795" y="996980"/>
            <a:ext cx="4523689" cy="1981605"/>
            <a:chOff x="-85532" y="-53421"/>
            <a:chExt cx="4523687" cy="1981604"/>
          </a:xfrm>
        </p:grpSpPr>
        <p:pic>
          <p:nvPicPr>
            <p:cNvPr id="188" name="Figure" descr="Figure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-85533" y="-53422"/>
              <a:ext cx="1779067" cy="1360253"/>
            </a:xfrm>
            <a:prstGeom prst="rect">
              <a:avLst/>
            </a:prstGeom>
            <a:effectLst/>
          </p:spPr>
        </p:pic>
        <p:pic>
          <p:nvPicPr>
            <p:cNvPr id="190" name="Figure" descr="Figur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269223" y="926447"/>
              <a:ext cx="383459" cy="676152"/>
            </a:xfrm>
            <a:prstGeom prst="rect">
              <a:avLst/>
            </a:prstGeom>
            <a:effectLst/>
          </p:spPr>
        </p:pic>
        <p:pic>
          <p:nvPicPr>
            <p:cNvPr id="192" name="Figure" descr="Figur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270085" y="655090"/>
              <a:ext cx="405019" cy="371077"/>
            </a:xfrm>
            <a:prstGeom prst="rect">
              <a:avLst/>
            </a:prstGeom>
            <a:effectLst/>
          </p:spPr>
        </p:pic>
        <p:pic>
          <p:nvPicPr>
            <p:cNvPr id="194" name="Figure" descr="Figure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604231" y="973241"/>
              <a:ext cx="1031359" cy="954943"/>
            </a:xfrm>
            <a:prstGeom prst="rect">
              <a:avLst/>
            </a:prstGeom>
            <a:effectLst/>
          </p:spPr>
        </p:pic>
        <p:pic>
          <p:nvPicPr>
            <p:cNvPr id="196" name="Figure" descr="Figur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310588" y="843542"/>
              <a:ext cx="383459" cy="676152"/>
            </a:xfrm>
            <a:prstGeom prst="rect">
              <a:avLst/>
            </a:prstGeom>
            <a:effectLst/>
          </p:spPr>
        </p:pic>
        <p:pic>
          <p:nvPicPr>
            <p:cNvPr id="198" name="Figure" descr="Figur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2311451" y="572185"/>
              <a:ext cx="405018" cy="371077"/>
            </a:xfrm>
            <a:prstGeom prst="rect">
              <a:avLst/>
            </a:prstGeom>
            <a:effectLst/>
          </p:spPr>
        </p:pic>
        <p:pic>
          <p:nvPicPr>
            <p:cNvPr id="200" name="Figure" descr="Figure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730436" y="800261"/>
              <a:ext cx="649347" cy="928549"/>
            </a:xfrm>
            <a:prstGeom prst="rect">
              <a:avLst/>
            </a:prstGeom>
            <a:effectLst/>
          </p:spPr>
        </p:pic>
        <p:pic>
          <p:nvPicPr>
            <p:cNvPr id="202" name="Figure" descr="Figure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351953" y="843542"/>
              <a:ext cx="383459" cy="676152"/>
            </a:xfrm>
            <a:prstGeom prst="rect">
              <a:avLst/>
            </a:prstGeom>
            <a:effectLst/>
          </p:spPr>
        </p:pic>
        <p:pic>
          <p:nvPicPr>
            <p:cNvPr id="204" name="Figure" descr="Figur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3352816" y="572185"/>
              <a:ext cx="405018" cy="371077"/>
            </a:xfrm>
            <a:prstGeom prst="rect">
              <a:avLst/>
            </a:prstGeom>
            <a:effectLst/>
          </p:spPr>
        </p:pic>
        <p:pic>
          <p:nvPicPr>
            <p:cNvPr id="206" name="Figure" descr="Figur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3655515" y="1042699"/>
              <a:ext cx="782641" cy="671215"/>
            </a:xfrm>
            <a:prstGeom prst="rect">
              <a:avLst/>
            </a:prstGeom>
            <a:effectLst/>
          </p:spPr>
        </p:pic>
        <p:pic>
          <p:nvPicPr>
            <p:cNvPr id="208" name="Figure" descr="Figure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2871734" y="1183470"/>
              <a:ext cx="280547" cy="404841"/>
            </a:xfrm>
            <a:prstGeom prst="rect">
              <a:avLst/>
            </a:prstGeom>
            <a:effectLst/>
          </p:spPr>
        </p:pic>
        <p:pic>
          <p:nvPicPr>
            <p:cNvPr id="210" name="Figure" descr="Figure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3832303" y="1317671"/>
              <a:ext cx="423132" cy="290611"/>
            </a:xfrm>
            <a:prstGeom prst="rect">
              <a:avLst/>
            </a:prstGeom>
            <a:effectLst/>
          </p:spPr>
        </p:pic>
      </p:grpSp>
      <p:sp>
        <p:nvSpPr>
          <p:cNvPr id="213" name="https://fr.vikidia.org/wiki/Portail:Histoire#"/>
          <p:cNvSpPr txBox="1"/>
          <p:nvPr/>
        </p:nvSpPr>
        <p:spPr>
          <a:xfrm>
            <a:off x="16779244" y="3994065"/>
            <a:ext cx="7181798" cy="79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457200">
              <a:lnSpc>
                <a:spcPts val="51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27" invalidUrl="" action="" tgtFrame="" tooltip="" history="1" highlightClick="0" endSnd="0"/>
              </a:defRPr>
            </a:lvl1pPr>
          </a:lstStyle>
          <a:p>
            <a:pPr>
              <a:defRPr>
                <a:effectLst/>
              </a:defRPr>
            </a:pPr>
            <a:r>
              <a:rPr>
                <a:hlinkClick r:id="rId27" invalidUrl="" action="" tgtFrame="" tooltip="" history="1" highlightClick="0" endSnd="0"/>
              </a:rPr>
              <a:t>https://fr.vikidia.org/wiki/Portail:Histoire#</a:t>
            </a:r>
          </a:p>
        </p:txBody>
      </p:sp>
      <p:sp>
        <p:nvSpPr>
          <p:cNvPr id="214" name="Ligne"/>
          <p:cNvSpPr/>
          <p:nvPr/>
        </p:nvSpPr>
        <p:spPr>
          <a:xfrm flipV="1">
            <a:off x="13245581" y="3223180"/>
            <a:ext cx="1270001" cy="12700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grpSp>
        <p:nvGrpSpPr>
          <p:cNvPr id="219" name="Grouper"/>
          <p:cNvGrpSpPr/>
          <p:nvPr/>
        </p:nvGrpSpPr>
        <p:grpSpPr>
          <a:xfrm>
            <a:off x="4371427" y="9119445"/>
            <a:ext cx="966753" cy="1412250"/>
            <a:chOff x="-82550" y="-82584"/>
            <a:chExt cx="966751" cy="1412248"/>
          </a:xfrm>
        </p:grpSpPr>
        <p:grpSp>
          <p:nvGrpSpPr>
            <p:cNvPr id="217" name="Figure"/>
            <p:cNvGrpSpPr/>
            <p:nvPr/>
          </p:nvGrpSpPr>
          <p:grpSpPr>
            <a:xfrm>
              <a:off x="-82551" y="-82585"/>
              <a:ext cx="966753" cy="1412250"/>
              <a:chOff x="0" y="0"/>
              <a:chExt cx="966751" cy="1412248"/>
            </a:xfrm>
          </p:grpSpPr>
          <p:sp>
            <p:nvSpPr>
              <p:cNvPr id="216" name="Figure"/>
              <p:cNvSpPr/>
              <p:nvPr/>
            </p:nvSpPr>
            <p:spPr>
              <a:xfrm>
                <a:off x="82550" y="82584"/>
                <a:ext cx="801652" cy="1309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1" h="21600" fill="norm" stroke="1" extrusionOk="0">
                    <a:moveTo>
                      <a:pt x="10112" y="21600"/>
                    </a:moveTo>
                    <a:lnTo>
                      <a:pt x="11951" y="16694"/>
                    </a:lnTo>
                    <a:lnTo>
                      <a:pt x="18479" y="10569"/>
                    </a:lnTo>
                    <a:cubicBezTo>
                      <a:pt x="20641" y="8610"/>
                      <a:pt x="21006" y="6048"/>
                      <a:pt x="19433" y="3866"/>
                    </a:cubicBezTo>
                    <a:cubicBezTo>
                      <a:pt x="17751" y="1533"/>
                      <a:pt x="14156" y="31"/>
                      <a:pt x="10183" y="0"/>
                    </a:cubicBezTo>
                    <a:cubicBezTo>
                      <a:pt x="6323" y="173"/>
                      <a:pt x="2892" y="1655"/>
                      <a:pt x="1159" y="3898"/>
                    </a:cubicBezTo>
                    <a:cubicBezTo>
                      <a:pt x="-594" y="6166"/>
                      <a:pt x="-345" y="8868"/>
                      <a:pt x="1812" y="10985"/>
                    </a:cubicBezTo>
                    <a:lnTo>
                      <a:pt x="8255" y="16797"/>
                    </a:lnTo>
                    <a:lnTo>
                      <a:pt x="10112" y="21600"/>
                    </a:lnTo>
                    <a:close/>
                  </a:path>
                </a:pathLst>
              </a:custGeom>
              <a:solidFill>
                <a:srgbClr val="DC483C"/>
              </a:soli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215" name="Figure" descr="Figure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tretch>
                <a:fillRect/>
              </a:stretch>
            </p:blipFill>
            <p:spPr>
              <a:xfrm>
                <a:off x="0" y="-1"/>
                <a:ext cx="966752" cy="1412250"/>
              </a:xfrm>
              <a:prstGeom prst="rect">
                <a:avLst/>
              </a:prstGeom>
              <a:effectLst/>
            </p:spPr>
          </p:pic>
        </p:grpSp>
        <p:sp>
          <p:nvSpPr>
            <p:cNvPr id="218" name="Cercle"/>
            <p:cNvSpPr/>
            <p:nvPr/>
          </p:nvSpPr>
          <p:spPr>
            <a:xfrm>
              <a:off x="250780" y="239707"/>
              <a:ext cx="300134" cy="300135"/>
            </a:xfrm>
            <a:prstGeom prst="ellipse">
              <a:avLst/>
            </a:prstGeom>
            <a:solidFill>
              <a:srgbClr val="802C2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220" name="Pour voir"/>
          <p:cNvSpPr txBox="1"/>
          <p:nvPr/>
        </p:nvSpPr>
        <p:spPr>
          <a:xfrm>
            <a:off x="3679895" y="5700627"/>
            <a:ext cx="1055663" cy="403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700"/>
            </a:lvl1pPr>
          </a:lstStyle>
          <a:p>
            <a:pPr/>
            <a:r>
              <a:t>Pour voir</a:t>
            </a:r>
          </a:p>
        </p:txBody>
      </p:sp>
      <p:sp>
        <p:nvSpPr>
          <p:cNvPr id="221" name="Pour situer"/>
          <p:cNvSpPr txBox="1"/>
          <p:nvPr/>
        </p:nvSpPr>
        <p:spPr>
          <a:xfrm>
            <a:off x="5026648" y="10811099"/>
            <a:ext cx="1243496" cy="4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700"/>
            </a:lvl1pPr>
          </a:lstStyle>
          <a:p>
            <a:pPr/>
            <a:r>
              <a:t>Pour situer</a:t>
            </a:r>
          </a:p>
        </p:txBody>
      </p:sp>
      <p:sp>
        <p:nvSpPr>
          <p:cNvPr id="222" name="Pour consulter"/>
          <p:cNvSpPr txBox="1"/>
          <p:nvPr/>
        </p:nvSpPr>
        <p:spPr>
          <a:xfrm>
            <a:off x="9482686" y="7601216"/>
            <a:ext cx="1615491" cy="4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700"/>
            </a:lvl1pPr>
          </a:lstStyle>
          <a:p>
            <a:pPr/>
            <a:r>
              <a:t>Pour consulter</a:t>
            </a:r>
          </a:p>
        </p:txBody>
      </p:sp>
      <p:sp>
        <p:nvSpPr>
          <p:cNvPr id="223" name="Pour s’enrichir"/>
          <p:cNvSpPr txBox="1"/>
          <p:nvPr/>
        </p:nvSpPr>
        <p:spPr>
          <a:xfrm>
            <a:off x="20292648" y="10562490"/>
            <a:ext cx="1603617" cy="403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700"/>
            </a:lvl1pPr>
          </a:lstStyle>
          <a:p>
            <a:pPr/>
            <a:r>
              <a:t>Pour s’enrichir</a:t>
            </a:r>
          </a:p>
        </p:txBody>
      </p:sp>
      <p:sp>
        <p:nvSpPr>
          <p:cNvPr id="224" name="Pour rechercher"/>
          <p:cNvSpPr txBox="1"/>
          <p:nvPr/>
        </p:nvSpPr>
        <p:spPr>
          <a:xfrm>
            <a:off x="20788043" y="2819986"/>
            <a:ext cx="1755827" cy="403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700"/>
            </a:lvl1pPr>
          </a:lstStyle>
          <a:p>
            <a:pPr/>
            <a:r>
              <a:t>Pour rechercher</a:t>
            </a:r>
          </a:p>
        </p:txBody>
      </p:sp>
      <p:sp>
        <p:nvSpPr>
          <p:cNvPr id="225" name="Encyclopédie"/>
          <p:cNvSpPr txBox="1"/>
          <p:nvPr/>
        </p:nvSpPr>
        <p:spPr>
          <a:xfrm>
            <a:off x="17938119" y="3180443"/>
            <a:ext cx="4864047" cy="1394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100">
                <a:solidFill>
                  <a:srgbClr val="F5B6F8"/>
                </a:solidFill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/>
            <a:r>
              <a:t>Encyclopédie</a:t>
            </a:r>
          </a:p>
        </p:txBody>
      </p:sp>
      <p:sp>
        <p:nvSpPr>
          <p:cNvPr id="226" name="Clips vidéo"/>
          <p:cNvSpPr txBox="1"/>
          <p:nvPr/>
        </p:nvSpPr>
        <p:spPr>
          <a:xfrm>
            <a:off x="1775702" y="6221571"/>
            <a:ext cx="4864048" cy="1394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100">
                <a:solidFill>
                  <a:schemeClr val="accent5"/>
                </a:solidFill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/>
            <a:r>
              <a:t>Clips vidéo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0"/>
          </p:cNvPicPr>
          <p:nvPr/>
        </p:nvPicPr>
        <p:blipFill>
          <a:blip r:embed="rId2">
            <a:alphaModFix amt="50719"/>
            <a:extLst/>
          </a:blip>
          <a:stretch>
            <a:fillRect/>
          </a:stretch>
        </p:blipFill>
        <p:spPr>
          <a:xfrm flipH="1">
            <a:off x="8194" y="-118063"/>
            <a:ext cx="24367526" cy="13952176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29" name="Texte"/>
          <p:cNvSpPr txBox="1"/>
          <p:nvPr/>
        </p:nvSpPr>
        <p:spPr>
          <a:xfrm>
            <a:off x="18612099" y="2839449"/>
            <a:ext cx="261430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51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effectLst/>
              </a:defRPr>
            </a:pPr>
            <a:r>
              <a:rPr>
                <a:hlinkClick r:id="rId3" invalidUrl="" action="" tgtFrame="" tooltip="" history="1" highlightClick="0" endSnd="0"/>
              </a:rPr>
              <a:t> </a:t>
            </a:r>
          </a:p>
        </p:txBody>
      </p:sp>
      <p:grpSp>
        <p:nvGrpSpPr>
          <p:cNvPr id="245" name="Grouper"/>
          <p:cNvGrpSpPr/>
          <p:nvPr/>
        </p:nvGrpSpPr>
        <p:grpSpPr>
          <a:xfrm>
            <a:off x="604825" y="83454"/>
            <a:ext cx="24626284" cy="12661771"/>
            <a:chOff x="-779442" y="-2859624"/>
            <a:chExt cx="24626283" cy="12661770"/>
          </a:xfrm>
        </p:grpSpPr>
        <p:sp>
          <p:nvSpPr>
            <p:cNvPr id="230" name="#soldats #civils #orphelins  #journalistes #ethnies #génocide…"/>
            <p:cNvSpPr txBox="1"/>
            <p:nvPr/>
          </p:nvSpPr>
          <p:spPr>
            <a:xfrm>
              <a:off x="-779443" y="219095"/>
              <a:ext cx="16342808" cy="1313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584200">
                <a:defRPr sz="3900">
                  <a:solidFill>
                    <a:srgbClr val="FFFFFF"/>
                  </a:solidFill>
                  <a:effectLst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>
                  <a:solidFill>
                    <a:schemeClr val="accent5"/>
                  </a:solidFill>
                </a:rPr>
                <a:t>#</a:t>
              </a:r>
              <a:r>
                <a:t>soldats </a:t>
              </a:r>
              <a:r>
                <a:rPr>
                  <a:solidFill>
                    <a:schemeClr val="accent5"/>
                  </a:solidFill>
                </a:rPr>
                <a:t>#</a:t>
              </a:r>
              <a:r>
                <a:t>civils </a:t>
              </a:r>
              <a:r>
                <a:rPr>
                  <a:solidFill>
                    <a:schemeClr val="accent5"/>
                  </a:solidFill>
                </a:rPr>
                <a:t>#</a:t>
              </a:r>
              <a:r>
                <a:t>orphelins  </a:t>
              </a:r>
              <a:r>
                <a:rPr>
                  <a:solidFill>
                    <a:schemeClr val="accent5"/>
                  </a:solidFill>
                </a:rPr>
                <a:t>#</a:t>
              </a:r>
              <a:r>
                <a:t>journalistes </a:t>
              </a:r>
              <a:r>
                <a:rPr>
                  <a:solidFill>
                    <a:schemeClr val="accent5"/>
                  </a:solidFill>
                </a:rPr>
                <a:t>#</a:t>
              </a:r>
              <a:r>
                <a:t>ethnies</a:t>
              </a:r>
              <a:r>
                <a:rPr>
                  <a:solidFill>
                    <a:schemeClr val="accent5"/>
                  </a:solidFill>
                </a:rPr>
                <a:t> #</a:t>
              </a:r>
              <a:r>
                <a:t>génocide</a:t>
              </a:r>
            </a:p>
            <a:p>
              <a:pPr algn="l" defTabSz="584200">
                <a:defRPr sz="3900">
                  <a:solidFill>
                    <a:srgbClr val="FFFFFF"/>
                  </a:solidFill>
                  <a:effectLst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>
                  <a:solidFill>
                    <a:schemeClr val="accent5"/>
                  </a:solidFill>
                </a:rPr>
                <a:t>#</a:t>
              </a:r>
              <a:r>
                <a:t>destruction </a:t>
              </a:r>
              <a:r>
                <a:rPr>
                  <a:solidFill>
                    <a:schemeClr val="accent5"/>
                  </a:solidFill>
                </a:rPr>
                <a:t>#</a:t>
              </a:r>
              <a:r>
                <a:t>villes </a:t>
              </a:r>
              <a:r>
                <a:rPr>
                  <a:solidFill>
                    <a:schemeClr val="accent5"/>
                  </a:solidFill>
                </a:rPr>
                <a:t>#</a:t>
              </a:r>
              <a:r>
                <a:t>monuments historiques, </a:t>
              </a:r>
              <a:r>
                <a:rPr>
                  <a:solidFill>
                    <a:schemeClr val="accent5"/>
                  </a:solidFill>
                </a:rPr>
                <a:t>#</a:t>
              </a:r>
              <a:r>
                <a:t>exode </a:t>
              </a:r>
              <a:r>
                <a:rPr>
                  <a:solidFill>
                    <a:schemeClr val="accent5"/>
                  </a:solidFill>
                </a:rPr>
                <a:t>et autres…</a:t>
              </a:r>
            </a:p>
          </p:txBody>
        </p:sp>
        <p:grpSp>
          <p:nvGrpSpPr>
            <p:cNvPr id="239" name="Grouper"/>
            <p:cNvGrpSpPr/>
            <p:nvPr/>
          </p:nvGrpSpPr>
          <p:grpSpPr>
            <a:xfrm>
              <a:off x="10729469" y="-2107762"/>
              <a:ext cx="12060972" cy="5967377"/>
              <a:chOff x="-138911" y="-638882"/>
              <a:chExt cx="12060971" cy="5967375"/>
            </a:xfrm>
          </p:grpSpPr>
          <p:sp>
            <p:nvSpPr>
              <p:cNvPr id="231" name="lutte"/>
              <p:cNvSpPr txBox="1"/>
              <p:nvPr/>
            </p:nvSpPr>
            <p:spPr>
              <a:xfrm>
                <a:off x="1878005" y="-638883"/>
                <a:ext cx="1677749" cy="7735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12700">
                  <a:tabLst>
                    <a:tab pos="355600" algn="l"/>
                    <a:tab pos="711200" algn="l"/>
                    <a:tab pos="1079500" algn="l"/>
                    <a:tab pos="1435100" algn="l"/>
                    <a:tab pos="1790700" algn="l"/>
                    <a:tab pos="2159000" algn="l"/>
                    <a:tab pos="2514600" algn="l"/>
                    <a:tab pos="2870200" algn="l"/>
                    <a:tab pos="3238500" algn="l"/>
                    <a:tab pos="3594100" algn="l"/>
                    <a:tab pos="3949700" algn="l"/>
                    <a:tab pos="4318000" algn="l"/>
                  </a:tabLst>
                  <a:defRPr sz="5000">
                    <a:solidFill>
                      <a:schemeClr val="accent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lutte</a:t>
                </a:r>
              </a:p>
            </p:txBody>
          </p:sp>
          <p:sp>
            <p:nvSpPr>
              <p:cNvPr id="232" name="escarmouche"/>
              <p:cNvSpPr txBox="1"/>
              <p:nvPr/>
            </p:nvSpPr>
            <p:spPr>
              <a:xfrm>
                <a:off x="7923851" y="-512866"/>
                <a:ext cx="3998209" cy="179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12700">
                  <a:tabLst>
                    <a:tab pos="355600" algn="l"/>
                    <a:tab pos="711200" algn="l"/>
                    <a:tab pos="1079500" algn="l"/>
                    <a:tab pos="1435100" algn="l"/>
                    <a:tab pos="1790700" algn="l"/>
                    <a:tab pos="2159000" algn="l"/>
                    <a:tab pos="2514600" algn="l"/>
                    <a:tab pos="2870200" algn="l"/>
                    <a:tab pos="3238500" algn="l"/>
                    <a:tab pos="3594100" algn="l"/>
                    <a:tab pos="3949700" algn="l"/>
                    <a:tab pos="4318000" algn="l"/>
                  </a:tabLst>
                  <a:defRPr sz="5000">
                    <a:solidFill>
                      <a:srgbClr val="000000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>
                    <a:solidFill>
                      <a:schemeClr val="accent5"/>
                    </a:solidFill>
                  </a:rPr>
                  <a:t>es</a:t>
                </a:r>
                <a:r>
                  <a:rPr>
                    <a:solidFill>
                      <a:srgbClr val="FFFFFF"/>
                    </a:solidFill>
                  </a:rPr>
                  <a:t>car</a:t>
                </a:r>
                <a:r>
                  <a:rPr>
                    <a:solidFill>
                      <a:schemeClr val="accent5"/>
                    </a:solidFill>
                  </a:rPr>
                  <a:t>mouche</a:t>
                </a:r>
              </a:p>
            </p:txBody>
          </p:sp>
          <p:sp>
            <p:nvSpPr>
              <p:cNvPr id="233" name="conflit"/>
              <p:cNvSpPr txBox="1"/>
              <p:nvPr/>
            </p:nvSpPr>
            <p:spPr>
              <a:xfrm>
                <a:off x="8957155" y="1552576"/>
                <a:ext cx="1931602" cy="7785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12700">
                  <a:tabLst>
                    <a:tab pos="355600" algn="l"/>
                    <a:tab pos="711200" algn="l"/>
                    <a:tab pos="1079500" algn="l"/>
                    <a:tab pos="1435100" algn="l"/>
                    <a:tab pos="1790700" algn="l"/>
                    <a:tab pos="2159000" algn="l"/>
                    <a:tab pos="2514600" algn="l"/>
                    <a:tab pos="2870200" algn="l"/>
                    <a:tab pos="3238500" algn="l"/>
                    <a:tab pos="3594100" algn="l"/>
                    <a:tab pos="3949700" algn="l"/>
                    <a:tab pos="4318000" algn="l"/>
                  </a:tabLst>
                  <a:defRPr sz="5000">
                    <a:solidFill>
                      <a:srgbClr val="000000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>
                    <a:solidFill>
                      <a:schemeClr val="accent5"/>
                    </a:solidFill>
                  </a:rPr>
                  <a:t>con</a:t>
                </a:r>
                <a:r>
                  <a:rPr>
                    <a:solidFill>
                      <a:srgbClr val="FFFFFF"/>
                    </a:solidFill>
                  </a:rPr>
                  <a:t>flit</a:t>
                </a:r>
              </a:p>
            </p:txBody>
          </p:sp>
          <p:sp>
            <p:nvSpPr>
              <p:cNvPr id="234" name="belligérance"/>
              <p:cNvSpPr txBox="1"/>
              <p:nvPr/>
            </p:nvSpPr>
            <p:spPr>
              <a:xfrm>
                <a:off x="5190146" y="2520457"/>
                <a:ext cx="3626196" cy="1081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12700">
                  <a:tabLst>
                    <a:tab pos="355600" algn="l"/>
                    <a:tab pos="711200" algn="l"/>
                    <a:tab pos="1079500" algn="l"/>
                    <a:tab pos="1435100" algn="l"/>
                    <a:tab pos="1790700" algn="l"/>
                    <a:tab pos="2159000" algn="l"/>
                    <a:tab pos="2514600" algn="l"/>
                    <a:tab pos="2870200" algn="l"/>
                    <a:tab pos="3238500" algn="l"/>
                    <a:tab pos="3594100" algn="l"/>
                    <a:tab pos="3949700" algn="l"/>
                    <a:tab pos="4318000" algn="l"/>
                  </a:tabLst>
                  <a:defRPr sz="5000">
                    <a:solidFill>
                      <a:srgbClr val="000000"/>
                    </a:solidFill>
                    <a:effectLst/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>
                    <a:solidFill>
                      <a:schemeClr val="accent5"/>
                    </a:solidFill>
                  </a:rPr>
                  <a:t>bel</a:t>
                </a:r>
                <a:r>
                  <a:rPr>
                    <a:solidFill>
                      <a:srgbClr val="FFFFFF"/>
                    </a:solidFill>
                  </a:rPr>
                  <a:t>li</a:t>
                </a:r>
                <a:r>
                  <a:rPr>
                    <a:solidFill>
                      <a:schemeClr val="accent5"/>
                    </a:solidFill>
                  </a:rPr>
                  <a:t>gé</a:t>
                </a:r>
                <a:r>
                  <a:rPr>
                    <a:solidFill>
                      <a:srgbClr val="FFFFFF"/>
                    </a:solidFill>
                  </a:rPr>
                  <a:t>ran</a:t>
                </a:r>
                <a:r>
                  <a:rPr>
                    <a:solidFill>
                      <a:schemeClr val="accent5"/>
                    </a:solidFill>
                  </a:rPr>
                  <a:t>ce</a:t>
                </a:r>
              </a:p>
            </p:txBody>
          </p:sp>
          <p:sp>
            <p:nvSpPr>
              <p:cNvPr id="235" name="guerre"/>
              <p:cNvSpPr txBox="1"/>
              <p:nvPr/>
            </p:nvSpPr>
            <p:spPr>
              <a:xfrm>
                <a:off x="-138912" y="3455489"/>
                <a:ext cx="4741269" cy="18730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l" defTabSz="12700">
                  <a:tabLst>
                    <a:tab pos="355600" algn="l"/>
                    <a:tab pos="711200" algn="l"/>
                    <a:tab pos="1079500" algn="l"/>
                    <a:tab pos="1435100" algn="l"/>
                    <a:tab pos="1790700" algn="l"/>
                    <a:tab pos="2159000" algn="l"/>
                    <a:tab pos="2514600" algn="l"/>
                    <a:tab pos="2870200" algn="l"/>
                    <a:tab pos="3238500" algn="l"/>
                    <a:tab pos="3594100" algn="l"/>
                    <a:tab pos="3949700" algn="l"/>
                    <a:tab pos="4318000" algn="l"/>
                  </a:tabLst>
                  <a:defRPr sz="103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guerre</a:t>
                </a:r>
              </a:p>
            </p:txBody>
          </p:sp>
          <p:pic>
            <p:nvPicPr>
              <p:cNvPr id="236" name="Ligne" descr="Lign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184130" y="437173"/>
                <a:ext cx="5581682" cy="169381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37" name="Ligne" descr="Lign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0797354">
                <a:off x="2168137" y="1271349"/>
                <a:ext cx="5677250" cy="185983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38" name="Ligne" descr="Ligne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9786077">
                <a:off x="6145479" y="1382615"/>
                <a:ext cx="547359" cy="1118513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40" name="Mots intéressants"/>
            <p:cNvSpPr txBox="1"/>
            <p:nvPr/>
          </p:nvSpPr>
          <p:spPr>
            <a:xfrm>
              <a:off x="-612263" y="8712988"/>
              <a:ext cx="5870648" cy="1089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  <a:r>
                <a:rPr>
                  <a:solidFill>
                    <a:srgbClr val="FFFFFF"/>
                  </a:solidFill>
                </a:rPr>
                <a:t>Mots</a:t>
              </a:r>
              <a:r>
                <a:t> </a:t>
              </a:r>
              <a:r>
                <a:rPr>
                  <a:solidFill>
                    <a:schemeClr val="accent5"/>
                  </a:solidFill>
                </a:rPr>
                <a:t>intéressants</a:t>
              </a:r>
            </a:p>
          </p:txBody>
        </p:sp>
        <p:sp>
          <p:nvSpPr>
            <p:cNvPr id="241" name="Mots inconnus"/>
            <p:cNvSpPr txBox="1"/>
            <p:nvPr/>
          </p:nvSpPr>
          <p:spPr>
            <a:xfrm>
              <a:off x="8774603" y="8064386"/>
              <a:ext cx="6184426" cy="1118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000"/>
              </a:pPr>
              <a:r>
                <a:rPr>
                  <a:solidFill>
                    <a:srgbClr val="FFFFFF"/>
                  </a:solidFill>
                </a:rPr>
                <a:t>Mots</a:t>
              </a:r>
              <a:r>
                <a:t> </a:t>
              </a:r>
              <a:r>
                <a:rPr>
                  <a:solidFill>
                    <a:schemeClr val="accent5"/>
                  </a:solidFill>
                </a:rPr>
                <a:t>inconnus</a:t>
              </a:r>
            </a:p>
          </p:txBody>
        </p:sp>
        <p:sp>
          <p:nvSpPr>
            <p:cNvPr id="242" name="Synonymes"/>
            <p:cNvSpPr txBox="1"/>
            <p:nvPr/>
          </p:nvSpPr>
          <p:spPr>
            <a:xfrm>
              <a:off x="520404" y="5135527"/>
              <a:ext cx="7261883" cy="1332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4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Synonymes</a:t>
              </a:r>
            </a:p>
          </p:txBody>
        </p:sp>
        <p:pic>
          <p:nvPicPr>
            <p:cNvPr id="243" name="Ligne" descr="Lig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flipH="1" rot="10800000">
              <a:off x="1531776" y="1941520"/>
              <a:ext cx="9734113" cy="679553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44" name="Syllabes"/>
            <p:cNvSpPr txBox="1"/>
            <p:nvPr/>
          </p:nvSpPr>
          <p:spPr>
            <a:xfrm>
              <a:off x="16584959" y="-2859625"/>
              <a:ext cx="7261883" cy="1332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45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Syllabes</a:t>
              </a:r>
            </a:p>
          </p:txBody>
        </p:sp>
      </p:grpSp>
      <p:sp>
        <p:nvSpPr>
          <p:cNvPr id="246" name="Je réalise"/>
          <p:cNvSpPr txBox="1"/>
          <p:nvPr>
            <p:ph type="ctrTitle"/>
          </p:nvPr>
        </p:nvSpPr>
        <p:spPr>
          <a:xfrm>
            <a:off x="1070292" y="2278"/>
            <a:ext cx="5533126" cy="2066861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/>
          <a:lstStyle>
            <a:lvl1pPr algn="l" defTabSz="543305">
              <a:defRPr b="0" sz="9300"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>
              <a:defRPr>
                <a:effectLst/>
              </a:defRPr>
            </a:pPr>
            <a:r>
              <a:t>Je réalise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963175" y="5502433"/>
            <a:ext cx="5947538" cy="82954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53238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