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62" r:id="rId4"/>
    <p:sldId id="261" r:id="rId5"/>
    <p:sldId id="258" r:id="rId6"/>
    <p:sldId id="270" r:id="rId7"/>
    <p:sldId id="283" r:id="rId8"/>
    <p:sldId id="290" r:id="rId9"/>
    <p:sldId id="291" r:id="rId10"/>
    <p:sldId id="271" r:id="rId11"/>
    <p:sldId id="272" r:id="rId12"/>
    <p:sldId id="293" r:id="rId13"/>
    <p:sldId id="294" r:id="rId14"/>
    <p:sldId id="295" r:id="rId15"/>
    <p:sldId id="296" r:id="rId16"/>
    <p:sldId id="300" r:id="rId17"/>
    <p:sldId id="301" r:id="rId18"/>
    <p:sldId id="279" r:id="rId19"/>
    <p:sldId id="282" r:id="rId20"/>
    <p:sldId id="302" r:id="rId21"/>
  </p:sldIdLst>
  <p:sldSz cx="9144000" cy="5143500" type="screen16x9"/>
  <p:notesSz cx="6858000" cy="9144000"/>
  <p:embeddedFontLst>
    <p:embeddedFont>
      <p:font typeface="Lato Light" panose="020F0502020204030203" pitchFamily="34" charset="77"/>
      <p:regular r:id="rId23"/>
      <p:bold r:id="rId24"/>
      <p:italic r:id="rId25"/>
      <p:boldItalic r:id="rId26"/>
    </p:embeddedFont>
    <p:embeddedFont>
      <p:font typeface="Roboto Slab Regular" pitchFamily="2" charset="0"/>
      <p:regular r:id="rId27"/>
      <p:bold r:id="rId28"/>
    </p:embeddedFont>
    <p:embeddedFont>
      <p:font typeface="Ubuntu" panose="020B0504030602030204" pitchFamily="34" charset="0"/>
      <p:regular r:id="rId29"/>
      <p:bold r:id="rId30"/>
      <p:italic r:id="rId31"/>
      <p:boldItalic r:id="rId32"/>
    </p:embeddedFont>
    <p:embeddedFont>
      <p:font typeface="Ubuntu Light" panose="020B0304030602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0"/>
    <p:restoredTop sz="94699"/>
  </p:normalViewPr>
  <p:slideViewPr>
    <p:cSldViewPr snapToGrid="0">
      <p:cViewPr varScale="1">
        <p:scale>
          <a:sx n="179" d="100"/>
          <a:sy n="179" d="100"/>
        </p:scale>
        <p:origin x="200" y="760"/>
      </p:cViewPr>
      <p:guideLst>
        <p:guide orient="horz" pos="2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3c9d4f7f7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3c9d4f7f7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3c9d4f7f7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3c9d4f7f7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27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3c9d4f7f7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3c9d4f7f7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85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3c9d4f7f7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3c9d4f7f7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21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02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09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07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3c9d4f7f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3c9d4f7f7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3c9d4f7f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3c9d4f7f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3c9d4f7f7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3c9d4f7f7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4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34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689681" y="630150"/>
            <a:ext cx="3883200" cy="3883200"/>
          </a:xfrm>
          <a:prstGeom prst="ellipse">
            <a:avLst/>
          </a:prstGeom>
          <a:solidFill>
            <a:schemeClr val="accent1">
              <a:alpha val="78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6481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Ubuntu Light"/>
              <a:buNone/>
              <a:defRPr sz="3600"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A6BC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Ubuntu Light"/>
              <a:buNone/>
              <a:defRPr sz="3000"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Ubuntu Light"/>
              <a:buNone/>
              <a:defRPr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 userDrawn="1"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>
                <a:latin typeface="Ubuntu" panose="020B0504030602030204" pitchFamily="34" charset="0"/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 dirty="0"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Ubuntu" panose="020B05040306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>
                <a:latin typeface="Ubuntu" panose="020B0504030602030204" pitchFamily="34" charset="0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 dirty="0"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chemeClr val="accent1">
              <a:alpha val="78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Ubuntu" panose="020B05040306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Font typeface="Ubuntu Light"/>
              <a:buChar char="○"/>
              <a:defRPr sz="1800"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8271269" y="4329621"/>
            <a:ext cx="774600" cy="774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Ubuntu Light"/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55590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Font typeface="Ubuntu Light"/>
              <a:buChar char="○"/>
              <a:defRPr sz="1300"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 dirty="0"/>
          </a:p>
        </p:txBody>
      </p:sp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 userDrawn="1"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0" name="Google Shape;140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Ubuntu" panose="020B05040306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165" name="Google Shape;165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1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buntu" panose="020B0504030602030204" pitchFamily="34" charset="0"/>
          <a:ea typeface="Ubuntu" panose="020B05040306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buntu" panose="020B0504030602030204" pitchFamily="34" charset="0"/>
          <a:ea typeface="Ubuntu" panose="020B05040306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eleblais.com/toiles-gr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hethirdcartel.deviantart.com/art/Value-Scale-VII-IV-I-30896087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uGy6fN2M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7AbERhg7G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i/invite?code=06659a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leblais.com/" TargetMode="External"/><Relationship Id="rId7" Type="http://schemas.openxmlformats.org/officeDocument/2006/relationships/hyperlink" Target="http://www.estrieplus.com/contenu-portrait_artiste_peintre_adele_blais-1376-48267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.wikipedia.org/wiki/N%C3%A9o_pop" TargetMode="External"/><Relationship Id="rId5" Type="http://schemas.openxmlformats.org/officeDocument/2006/relationships/hyperlink" Target="https://fr.wikipedia.org/wiki/Pop_art" TargetMode="External"/><Relationship Id="rId4" Type="http://schemas.openxmlformats.org/officeDocument/2006/relationships/hyperlink" Target="https://www.lafabriqueculturelle.tv/capsules/3338/merci-a-ma-me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IjHzMW_0T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ctrTitle"/>
          </p:nvPr>
        </p:nvSpPr>
        <p:spPr>
          <a:xfrm>
            <a:off x="816532" y="1092994"/>
            <a:ext cx="3629400" cy="3029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CA" b="1" dirty="0">
                <a:latin typeface="Ubuntu"/>
                <a:ea typeface="Ubuntu"/>
                <a:cs typeface="Ubuntu"/>
                <a:sym typeface="Ubuntu"/>
              </a:rPr>
              <a:t>ADÈLE BLAIS</a:t>
            </a:r>
            <a:br>
              <a:rPr lang="fr-CA" b="1" dirty="0">
                <a:latin typeface="Ubuntu"/>
                <a:ea typeface="Ubuntu"/>
                <a:cs typeface="Ubuntu"/>
                <a:sym typeface="Ubuntu"/>
              </a:rPr>
            </a:br>
            <a:r>
              <a:rPr lang="fr-CA" b="1" dirty="0">
                <a:latin typeface="Ubuntu"/>
                <a:ea typeface="Ubuntu"/>
                <a:cs typeface="Ubuntu"/>
                <a:sym typeface="Ubuntu"/>
              </a:rPr>
              <a:t>EN VALEURS</a:t>
            </a:r>
            <a:br>
              <a:rPr lang="fr-CA" b="1" dirty="0">
                <a:latin typeface="Ubuntu"/>
                <a:ea typeface="Ubuntu"/>
                <a:cs typeface="Ubuntu"/>
                <a:sym typeface="Ubuntu"/>
              </a:rPr>
            </a:br>
            <a:r>
              <a:rPr lang="fr-CA" sz="2000" dirty="0"/>
              <a:t>(de tons, teintes et couleurs)</a:t>
            </a:r>
            <a:br>
              <a:rPr lang="fr-CA" sz="2800" dirty="0"/>
            </a:br>
            <a:br>
              <a:rPr lang="fr-CA" sz="2800" dirty="0"/>
            </a:br>
            <a:r>
              <a:rPr lang="fr-CA" sz="2400" dirty="0"/>
              <a:t>Collage numérique d’un portrait ou animalier</a:t>
            </a:r>
            <a:endParaRPr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CAF316-4C3C-144D-97BC-BDA1D0349AC3}"/>
              </a:ext>
            </a:extLst>
          </p:cNvPr>
          <p:cNvSpPr txBox="1"/>
          <p:nvPr/>
        </p:nvSpPr>
        <p:spPr>
          <a:xfrm>
            <a:off x="4721290" y="8770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043F59-D9C5-8549-A5D8-A3A62377D197}"/>
              </a:ext>
            </a:extLst>
          </p:cNvPr>
          <p:cNvSpPr txBox="1"/>
          <p:nvPr/>
        </p:nvSpPr>
        <p:spPr>
          <a:xfrm>
            <a:off x="139577" y="130628"/>
            <a:ext cx="2577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>
                <a:solidFill>
                  <a:schemeClr val="bg1"/>
                </a:solidFill>
              </a:rPr>
              <a:t>Image : </a:t>
            </a:r>
            <a:r>
              <a:rPr lang="fr-CA" sz="1000" dirty="0">
                <a:solidFill>
                  <a:schemeClr val="bg1"/>
                </a:solidFill>
                <a:hlinkClick r:id="rId4"/>
              </a:rPr>
              <a:t>Frida Kahlo, 2020, par Adèle Blais</a:t>
            </a:r>
            <a:endParaRPr lang="fr-CA" sz="1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371A1-FE65-6D4F-8620-F27B1476ADB0}"/>
              </a:ext>
            </a:extLst>
          </p:cNvPr>
          <p:cNvSpPr/>
          <p:nvPr/>
        </p:nvSpPr>
        <p:spPr>
          <a:xfrm>
            <a:off x="5449078" y="335835"/>
            <a:ext cx="3452326" cy="1390261"/>
          </a:xfrm>
          <a:prstGeom prst="rect">
            <a:avLst/>
          </a:prstGeom>
          <a:solidFill>
            <a:srgbClr val="02BDC7">
              <a:alpha val="7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37A19-19EC-ED42-A004-8327FCA2451F}"/>
              </a:ext>
            </a:extLst>
          </p:cNvPr>
          <p:cNvSpPr/>
          <p:nvPr/>
        </p:nvSpPr>
        <p:spPr>
          <a:xfrm>
            <a:off x="5519057" y="369245"/>
            <a:ext cx="3312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Mon carnet de traces</a:t>
            </a: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CC98-2C9E-7B43-B267-1FB79C26221E}"/>
              </a:ext>
            </a:extLst>
          </p:cNvPr>
          <p:cNvSpPr/>
          <p:nvPr/>
        </p:nvSpPr>
        <p:spPr>
          <a:xfrm>
            <a:off x="5449078" y="3574335"/>
            <a:ext cx="3452326" cy="1390261"/>
          </a:xfrm>
          <a:prstGeom prst="rect">
            <a:avLst/>
          </a:prstGeom>
          <a:solidFill>
            <a:srgbClr val="02BDC7">
              <a:alpha val="7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400" dirty="0">
                <a:solidFill>
                  <a:srgbClr val="FFFFFF"/>
                </a:solidFill>
                <a:latin typeface="Ubuntu Light"/>
                <a:sym typeface="Ubuntu Light"/>
              </a:rPr>
              <a:t>Nom :</a:t>
            </a:r>
          </a:p>
          <a:p>
            <a:r>
              <a:rPr lang="fr-CA" sz="2400" dirty="0">
                <a:solidFill>
                  <a:srgbClr val="FFFFFF"/>
                </a:solidFill>
                <a:latin typeface="Ubuntu Light"/>
                <a:sym typeface="Ubuntu Light"/>
              </a:rPr>
              <a:t>Groupe :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PRÉPARATION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537927" y="471488"/>
            <a:ext cx="3676261" cy="3848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Les </a:t>
            </a:r>
            <a:r>
              <a:rPr lang="fr-CA" sz="13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VALEURS</a:t>
            </a: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 sont des variations claires à foncées du ton de gris, d’une teinte de couleur ou entre les différentes couleurs.</a:t>
            </a:r>
          </a:p>
          <a:p>
            <a:pPr marL="342900">
              <a:spcBef>
                <a:spcPts val="2000"/>
              </a:spcBef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Pour créer des valeurs tu peux :</a:t>
            </a:r>
          </a:p>
          <a:p>
            <a:pPr marL="342900">
              <a:spcBef>
                <a:spcPts val="800"/>
              </a:spcBef>
            </a:pPr>
            <a:endParaRPr lang="fr-CA"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00100" lvl="1">
              <a:spcBef>
                <a:spcPts val="0"/>
              </a:spcBef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Ajouter sa couleur à du blanc</a:t>
            </a:r>
          </a:p>
          <a:p>
            <a:pPr marL="800100" lvl="1">
              <a:spcBef>
                <a:spcPts val="0"/>
              </a:spcBef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Ajouter un peu de noir</a:t>
            </a:r>
          </a:p>
          <a:p>
            <a:pPr marL="800100" lvl="1">
              <a:spcBef>
                <a:spcPts val="0"/>
              </a:spcBef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Ajouter un peu de la couleur adjacente sur le cercle chromatique</a:t>
            </a:r>
          </a:p>
          <a:p>
            <a:pPr marL="800100" lvl="1">
              <a:spcBef>
                <a:spcPts val="0"/>
              </a:spcBef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Ajouter une autre couleur similaire (ex. 2 rouges : magenta + carmin)</a:t>
            </a: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B2BF37-ECDA-8D4A-9DAC-4970BD54C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5851289" y="1405998"/>
            <a:ext cx="3509657" cy="24782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>
            <a:spLocks noGrp="1"/>
          </p:cNvSpPr>
          <p:nvPr>
            <p:ph type="title"/>
          </p:nvPr>
        </p:nvSpPr>
        <p:spPr>
          <a:xfrm>
            <a:off x="72638" y="1600199"/>
            <a:ext cx="2142000" cy="56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Google Shape;422;p30">
            <a:extLst>
              <a:ext uri="{FF2B5EF4-FFF2-40B4-BE49-F238E27FC236}">
                <a16:creationId xmlns:a16="http://schemas.microsoft.com/office/drawing/2014/main" id="{BC54F478-EC42-444F-B150-2A534A3F3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81945" y="314325"/>
            <a:ext cx="3034746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sz="18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Choix final et justification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" name="Google Shape;422;p30">
            <a:extLst>
              <a:ext uri="{FF2B5EF4-FFF2-40B4-BE49-F238E27FC236}">
                <a16:creationId xmlns:a16="http://schemas.microsoft.com/office/drawing/2014/main" id="{CC74A1D8-E0D7-784E-8A76-0DACF4159905}"/>
              </a:ext>
            </a:extLst>
          </p:cNvPr>
          <p:cNvSpPr txBox="1">
            <a:spLocks/>
          </p:cNvSpPr>
          <p:nvPr/>
        </p:nvSpPr>
        <p:spPr>
          <a:xfrm>
            <a:off x="2705879" y="915401"/>
            <a:ext cx="2957804" cy="353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fr-CA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Écris tes réponses ici…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63275-1601-AF4B-89CE-6F9580BEBECE}"/>
              </a:ext>
            </a:extLst>
          </p:cNvPr>
          <p:cNvSpPr/>
          <p:nvPr/>
        </p:nvSpPr>
        <p:spPr>
          <a:xfrm>
            <a:off x="5740624" y="847628"/>
            <a:ext cx="2849117" cy="3069772"/>
          </a:xfrm>
          <a:prstGeom prst="rect">
            <a:avLst/>
          </a:prstGeom>
          <a:solidFill>
            <a:srgbClr val="02BDC7">
              <a:alpha val="7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Google Shape;422;p30">
            <a:extLst>
              <a:ext uri="{FF2B5EF4-FFF2-40B4-BE49-F238E27FC236}">
                <a16:creationId xmlns:a16="http://schemas.microsoft.com/office/drawing/2014/main" id="{E69A84FA-7491-EE47-B650-2C90DDDDDDCB}"/>
              </a:ext>
            </a:extLst>
          </p:cNvPr>
          <p:cNvSpPr txBox="1">
            <a:spLocks/>
          </p:cNvSpPr>
          <p:nvPr/>
        </p:nvSpPr>
        <p:spPr>
          <a:xfrm>
            <a:off x="5740624" y="3527123"/>
            <a:ext cx="2957804" cy="76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Image choisie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>
            <a:spLocks noGrp="1"/>
          </p:cNvSpPr>
          <p:nvPr>
            <p:ph type="title"/>
          </p:nvPr>
        </p:nvSpPr>
        <p:spPr>
          <a:xfrm>
            <a:off x="72638" y="1600199"/>
            <a:ext cx="2142000" cy="56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0" name="Google Shape;422;p30">
            <a:extLst>
              <a:ext uri="{FF2B5EF4-FFF2-40B4-BE49-F238E27FC236}">
                <a16:creationId xmlns:a16="http://schemas.microsoft.com/office/drawing/2014/main" id="{BC54F478-EC42-444F-B150-2A534A3F3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81945" y="314325"/>
            <a:ext cx="3034746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sz="18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Banque d’images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" name="Google Shape;422;p30">
            <a:extLst>
              <a:ext uri="{FF2B5EF4-FFF2-40B4-BE49-F238E27FC236}">
                <a16:creationId xmlns:a16="http://schemas.microsoft.com/office/drawing/2014/main" id="{CC74A1D8-E0D7-784E-8A76-0DACF4159905}"/>
              </a:ext>
            </a:extLst>
          </p:cNvPr>
          <p:cNvSpPr txBox="1">
            <a:spLocks/>
          </p:cNvSpPr>
          <p:nvPr/>
        </p:nvSpPr>
        <p:spPr>
          <a:xfrm>
            <a:off x="2481945" y="705539"/>
            <a:ext cx="5526199" cy="76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Colle tes images de textures et motifs ici. Ajoute des diapositives, au besoin. </a:t>
            </a:r>
          </a:p>
        </p:txBody>
      </p:sp>
    </p:spTree>
    <p:extLst>
      <p:ext uri="{BB962C8B-B14F-4D97-AF65-F5344CB8AC3E}">
        <p14:creationId xmlns:p14="http://schemas.microsoft.com/office/powerpoint/2010/main" val="233129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>
            <a:spLocks noGrp="1"/>
          </p:cNvSpPr>
          <p:nvPr>
            <p:ph type="title"/>
          </p:nvPr>
        </p:nvSpPr>
        <p:spPr>
          <a:xfrm>
            <a:off x="72638" y="1600199"/>
            <a:ext cx="2142000" cy="56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Google Shape;422;p30">
            <a:extLst>
              <a:ext uri="{FF2B5EF4-FFF2-40B4-BE49-F238E27FC236}">
                <a16:creationId xmlns:a16="http://schemas.microsoft.com/office/drawing/2014/main" id="{BC54F478-EC42-444F-B150-2A534A3F3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81945" y="314325"/>
            <a:ext cx="3034746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sz="18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Banque d’images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" name="Google Shape;422;p30">
            <a:extLst>
              <a:ext uri="{FF2B5EF4-FFF2-40B4-BE49-F238E27FC236}">
                <a16:creationId xmlns:a16="http://schemas.microsoft.com/office/drawing/2014/main" id="{CC74A1D8-E0D7-784E-8A76-0DACF4159905}"/>
              </a:ext>
            </a:extLst>
          </p:cNvPr>
          <p:cNvSpPr txBox="1">
            <a:spLocks/>
          </p:cNvSpPr>
          <p:nvPr/>
        </p:nvSpPr>
        <p:spPr>
          <a:xfrm>
            <a:off x="2481945" y="705539"/>
            <a:ext cx="5526199" cy="76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Colle tes images de textures et motifs ici. Ajoute des diapositives, au besoin. </a:t>
            </a:r>
          </a:p>
        </p:txBody>
      </p:sp>
    </p:spTree>
    <p:extLst>
      <p:ext uri="{BB962C8B-B14F-4D97-AF65-F5344CB8AC3E}">
        <p14:creationId xmlns:p14="http://schemas.microsoft.com/office/powerpoint/2010/main" val="29843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 txBox="1">
            <a:spLocks noGrp="1"/>
          </p:cNvSpPr>
          <p:nvPr>
            <p:ph type="ctrTitle"/>
          </p:nvPr>
        </p:nvSpPr>
        <p:spPr>
          <a:xfrm>
            <a:off x="2735975" y="1406200"/>
            <a:ext cx="3371700" cy="8869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TUTORIELS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>
            <a:off x="3036200" y="2364581"/>
            <a:ext cx="3371700" cy="1083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lvl="1" indent="-4000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Portrait</a:t>
            </a:r>
            <a:endParaRPr lang="fr-CA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57250" lvl="1" indent="-4000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Animalier</a:t>
            </a:r>
            <a:endParaRPr lang="fr-CA"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4402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40A29B-B7AB-5447-98EF-51F76094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CAPTURE D’ÉCRAN DU DÉBUT DU TRAVAIL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9A923F-0641-C74D-9F47-4E798FF23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799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40A29B-B7AB-5447-98EF-51F76094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/>
              <a:t>CAPTURE D’ÉCRAN DURANT LE TRAVAIL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/>
              <a:t>*À dupliquer autant de fois que nécessaire.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9A923F-0641-C74D-9F47-4E798FF23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434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40A29B-B7AB-5447-98EF-51F76094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CAPTURE D’ÉCRAN DU TRAVAIL FINAL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9A923F-0641-C74D-9F47-4E798FF23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15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830925" y="650080"/>
            <a:ext cx="5340300" cy="367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Importe ta réalisation dans cette </a:t>
            </a: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collection </a:t>
            </a:r>
            <a:r>
              <a:rPr lang="fr-CA" sz="1600" b="1" dirty="0" err="1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Wakelet</a:t>
            </a: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 en ajoutant les informations suivantes :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</a:pP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Le nom du sujet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</a:pP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L’adresse URL de la source de l’image utilisée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</a:pP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La raison pour laquelle tu as choisis ce sujet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</a:pPr>
            <a:r>
              <a:rPr lang="fr-CA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Ton nom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38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830925" y="650080"/>
            <a:ext cx="5340300" cy="367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fr-CA" sz="13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Regarde les différentes étapes de ta création dans ton carnet de traces et réponds aux questions suivantes :</a:t>
            </a:r>
          </a:p>
          <a:p>
            <a:pPr marL="0" lvl="0" indent="0" algn="l" rtl="0">
              <a:spcBef>
                <a:spcPts val="200"/>
              </a:spcBef>
              <a:spcAft>
                <a:spcPts val="400"/>
              </a:spcAft>
              <a:buNone/>
            </a:pPr>
            <a:endParaRPr lang="fr-CA"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12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Es-tu satisfait(e) de ta réalisation ? Pourquoi ?</a:t>
            </a:r>
          </a:p>
          <a:p>
            <a:pPr marL="800100" lvl="1">
              <a:spcBef>
                <a:spcPts val="0"/>
              </a:spcBef>
              <a:spcAft>
                <a:spcPts val="1000"/>
              </a:spcAft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Réponds ici…</a:t>
            </a:r>
          </a:p>
          <a:p>
            <a:pPr marL="457200" lvl="1" indent="0">
              <a:spcBef>
                <a:spcPts val="0"/>
              </a:spcBef>
              <a:spcAft>
                <a:spcPts val="1000"/>
              </a:spcAft>
              <a:buNone/>
            </a:pPr>
            <a:endParaRPr lang="fr-CA" sz="1200" dirty="0">
              <a:solidFill>
                <a:schemeClr val="tx1"/>
              </a:solidFill>
              <a:latin typeface="Ubuntu Light" panose="020B0304030602030204" pitchFamily="34" charset="0"/>
              <a:ea typeface="Ubuntu"/>
              <a:cs typeface="Ubuntu"/>
              <a:sym typeface="Ubuntu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12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Est-ce que les couleurs et les collages choisis mettent bien en valeur ton sujet ? Comment ?</a:t>
            </a:r>
          </a:p>
          <a:p>
            <a:pPr marL="800100" lvl="1">
              <a:spcBef>
                <a:spcPts val="0"/>
              </a:spcBef>
              <a:spcAft>
                <a:spcPts val="1000"/>
              </a:spcAft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Réponds ici…</a:t>
            </a:r>
            <a:endParaRPr lang="fr-CA" sz="12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47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65494" y="1385887"/>
            <a:ext cx="2142000" cy="996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PROPOSITION DE CRÉATION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830925" y="950119"/>
            <a:ext cx="5340300" cy="3370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" sz="2200" b="1" dirty="0" err="1">
                <a:solidFill>
                  <a:srgbClr val="4A5C65"/>
                </a:solidFill>
              </a:rPr>
              <a:t>Découvrir</a:t>
            </a:r>
            <a:r>
              <a:rPr lang="en" sz="2200" b="1" dirty="0">
                <a:solidFill>
                  <a:srgbClr val="4A5C65"/>
                </a:solidFill>
              </a:rPr>
              <a:t> </a:t>
            </a:r>
            <a:r>
              <a:rPr lang="en" sz="2200" b="1" dirty="0" err="1">
                <a:solidFill>
                  <a:srgbClr val="4A5C65"/>
                </a:solidFill>
              </a:rPr>
              <a:t>différents</a:t>
            </a:r>
            <a:r>
              <a:rPr lang="en" sz="2200" b="1" dirty="0">
                <a:solidFill>
                  <a:srgbClr val="4A5C65"/>
                </a:solidFill>
              </a:rPr>
              <a:t> </a:t>
            </a:r>
            <a:r>
              <a:rPr lang="en" sz="2200" b="1" dirty="0" err="1">
                <a:solidFill>
                  <a:srgbClr val="4A5C65"/>
                </a:solidFill>
              </a:rPr>
              <a:t>moyens</a:t>
            </a:r>
            <a:r>
              <a:rPr lang="en" sz="2200" b="1" dirty="0">
                <a:solidFill>
                  <a:srgbClr val="4A5C65"/>
                </a:solidFill>
              </a:rPr>
              <a:t> </a:t>
            </a:r>
            <a:r>
              <a:rPr lang="en" sz="2200" b="1" dirty="0" err="1">
                <a:solidFill>
                  <a:srgbClr val="4A5C65"/>
                </a:solidFill>
              </a:rPr>
              <a:t>d’utili</a:t>
            </a:r>
            <a:r>
              <a:rPr lang="fr-CA" sz="2200" b="1" dirty="0" err="1">
                <a:solidFill>
                  <a:srgbClr val="4A5C65"/>
                </a:solidFill>
              </a:rPr>
              <a:t>ser</a:t>
            </a:r>
            <a:r>
              <a:rPr lang="fr-CA" sz="2200" b="1" dirty="0">
                <a:solidFill>
                  <a:srgbClr val="4A5C65"/>
                </a:solidFill>
              </a:rPr>
              <a:t> les valeurs dans les tons, les teintes et les couleurs pour créer des effets lors de la réalisation</a:t>
            </a:r>
            <a:r>
              <a:rPr lang="en" sz="2200" b="1" dirty="0">
                <a:solidFill>
                  <a:srgbClr val="4A5C65"/>
                </a:solidFill>
              </a:rPr>
              <a:t> d’un collage numérique </a:t>
            </a:r>
            <a:r>
              <a:rPr lang="en" sz="2200" b="1" dirty="0" err="1">
                <a:solidFill>
                  <a:srgbClr val="4A5C65"/>
                </a:solidFill>
              </a:rPr>
              <a:t>inspir</a:t>
            </a:r>
            <a:r>
              <a:rPr lang="fr-CA" sz="2200" b="1" dirty="0" err="1">
                <a:solidFill>
                  <a:srgbClr val="4A5C65"/>
                </a:solidFill>
              </a:rPr>
              <a:t>é</a:t>
            </a:r>
            <a:r>
              <a:rPr lang="en" sz="2200" b="1" dirty="0">
                <a:solidFill>
                  <a:srgbClr val="4A5C65"/>
                </a:solidFill>
              </a:rPr>
              <a:t> des portraits de </a:t>
            </a:r>
            <a:r>
              <a:rPr lang="en" sz="2200" b="1" dirty="0" err="1">
                <a:solidFill>
                  <a:srgbClr val="4A5C65"/>
                </a:solidFill>
              </a:rPr>
              <a:t>l’artiste</a:t>
            </a:r>
            <a:r>
              <a:rPr lang="en" sz="2200" b="1" dirty="0">
                <a:solidFill>
                  <a:srgbClr val="4A5C65"/>
                </a:solidFill>
              </a:rPr>
              <a:t> Adèle </a:t>
            </a:r>
            <a:r>
              <a:rPr lang="en" sz="2200" b="1" dirty="0" err="1">
                <a:solidFill>
                  <a:srgbClr val="4A5C65"/>
                </a:solidFill>
              </a:rPr>
              <a:t>Blais</a:t>
            </a:r>
            <a:r>
              <a:rPr lang="en" sz="2200" b="1" dirty="0">
                <a:solidFill>
                  <a:srgbClr val="4A5C65"/>
                </a:solidFill>
              </a:rPr>
              <a:t>.</a:t>
            </a:r>
            <a:endParaRPr sz="2200" b="1" dirty="0">
              <a:solidFill>
                <a:srgbClr val="4A5C65"/>
              </a:solidFill>
            </a:endParaRPr>
          </a:p>
        </p:txBody>
      </p:sp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830925" y="650080"/>
            <a:ext cx="5340300" cy="367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fr-CA" sz="12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Quelle a été ta plus grande difficulté et comment l’as-tu surmontée ?</a:t>
            </a:r>
          </a:p>
          <a:p>
            <a:pPr marL="800100" lvl="1">
              <a:spcBef>
                <a:spcPts val="0"/>
              </a:spcBef>
              <a:spcAft>
                <a:spcPts val="1000"/>
              </a:spcAft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Réponds ici…</a:t>
            </a:r>
          </a:p>
          <a:p>
            <a:pPr marL="457200" lvl="1" indent="0">
              <a:spcBef>
                <a:spcPts val="0"/>
              </a:spcBef>
              <a:spcAft>
                <a:spcPts val="1000"/>
              </a:spcAft>
              <a:buNone/>
            </a:pPr>
            <a:endParaRPr lang="fr-CA" sz="12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fr-CA" sz="12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Qu’as-tu le plus apprécié de ce projet de collage numérique ?</a:t>
            </a:r>
          </a:p>
          <a:p>
            <a:pPr marL="800100" lvl="1">
              <a:spcBef>
                <a:spcPts val="0"/>
              </a:spcBef>
              <a:spcAft>
                <a:spcPts val="1000"/>
              </a:spcAft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Réponds ici…</a:t>
            </a:r>
          </a:p>
          <a:p>
            <a:pPr marL="457200" lvl="1" indent="0">
              <a:spcBef>
                <a:spcPts val="0"/>
              </a:spcBef>
              <a:spcAft>
                <a:spcPts val="1000"/>
              </a:spcAft>
              <a:buNone/>
            </a:pPr>
            <a:endParaRPr lang="fr-CA" sz="12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fr-CA" sz="12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Qu’as-tu appris durant ce projet qui pourrait te servir dans d’autres réalisations ?</a:t>
            </a:r>
          </a:p>
          <a:p>
            <a:pPr marL="800100" lvl="1">
              <a:spcBef>
                <a:spcPts val="0"/>
              </a:spcBef>
              <a:spcAft>
                <a:spcPts val="1000"/>
              </a:spcAft>
            </a:pPr>
            <a:r>
              <a:rPr lang="fr-CA" sz="1200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Réponds ici…</a:t>
            </a:r>
          </a:p>
          <a:p>
            <a:pPr marL="457200" lvl="1" indent="0">
              <a:spcBef>
                <a:spcPts val="0"/>
              </a:spcBef>
              <a:spcAft>
                <a:spcPts val="1000"/>
              </a:spcAft>
              <a:buNone/>
            </a:pPr>
            <a:endParaRPr lang="fr-CA" sz="12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 startAt="3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5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79781" y="1464469"/>
            <a:ext cx="2142000" cy="803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CRITÈRES D’ÉVALUATION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1" name="Google Shape;361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body" idx="1"/>
          </p:nvPr>
        </p:nvSpPr>
        <p:spPr>
          <a:xfrm>
            <a:off x="2620021" y="614863"/>
            <a:ext cx="6046663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  <a:buClr>
                <a:srgbClr val="4A5C65"/>
              </a:buClr>
              <a:buSzPct val="100000"/>
              <a:buFont typeface="Ubuntu"/>
              <a:buChar char="○"/>
            </a:pPr>
            <a:r>
              <a:rPr lang="fr-CA" sz="2200" dirty="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Efficacité de l’utilisation des connaissances liées au langage plastique</a:t>
            </a:r>
          </a:p>
          <a:p>
            <a:pPr lvl="0" indent="-317500">
              <a:lnSpc>
                <a:spcPct val="150000"/>
              </a:lnSpc>
              <a:buClr>
                <a:srgbClr val="4A5C65"/>
              </a:buClr>
              <a:buSzPct val="100000"/>
              <a:buFont typeface="Ubuntu"/>
              <a:buChar char="○"/>
            </a:pPr>
            <a:r>
              <a:rPr lang="fr-CA" sz="2200" dirty="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Efficacité de l’utilisation des connaissances liées aux gestes, aux matériaux et aux outils</a:t>
            </a:r>
          </a:p>
          <a:p>
            <a:pPr lvl="0" indent="-317500">
              <a:lnSpc>
                <a:spcPct val="150000"/>
              </a:lnSpc>
              <a:buClr>
                <a:srgbClr val="4A5C65"/>
              </a:buClr>
              <a:buSzPct val="100000"/>
              <a:buFont typeface="Ubuntu"/>
              <a:buChar char="○"/>
            </a:pPr>
            <a:r>
              <a:rPr lang="fr-CA" sz="2200" dirty="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Cohérence de l’organisation des éléments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>
            <a:off x="72638" y="1428750"/>
            <a:ext cx="2142000" cy="932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QUESTIONS </a:t>
            </a:r>
            <a:br>
              <a:rPr lang="en" b="1" dirty="0">
                <a:latin typeface="Ubuntu"/>
                <a:ea typeface="Ubuntu"/>
                <a:cs typeface="Ubuntu"/>
                <a:sym typeface="Ubuntu"/>
              </a:rPr>
            </a:b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DE DÉPART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4" name="Google Shape;354;p20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 dirty="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4A5C65"/>
              </a:solidFill>
            </a:endParaRPr>
          </a:p>
        </p:txBody>
      </p:sp>
      <p:sp>
        <p:nvSpPr>
          <p:cNvPr id="355" name="Google Shape;35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Google Shape;348;p19">
            <a:extLst>
              <a:ext uri="{FF2B5EF4-FFF2-40B4-BE49-F238E27FC236}">
                <a16:creationId xmlns:a16="http://schemas.microsoft.com/office/drawing/2014/main" id="{D4A5CCD8-6D6E-844B-880F-5863353D3C20}"/>
              </a:ext>
            </a:extLst>
          </p:cNvPr>
          <p:cNvSpPr txBox="1">
            <a:spLocks/>
          </p:cNvSpPr>
          <p:nvPr/>
        </p:nvSpPr>
        <p:spPr>
          <a:xfrm>
            <a:off x="2682999" y="811663"/>
            <a:ext cx="5689475" cy="335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-368300">
              <a:lnSpc>
                <a:spcPct val="150000"/>
              </a:lnSpc>
              <a:buClr>
                <a:srgbClr val="4A5C65"/>
              </a:buClr>
              <a:buSzPts val="2200"/>
            </a:pPr>
            <a:r>
              <a:rPr lang="fr-CA" sz="1400" b="1" dirty="0">
                <a:solidFill>
                  <a:srgbClr val="4A5C65"/>
                </a:solidFill>
              </a:rPr>
              <a:t>Comment un artiste choisit-il ses sujets ?</a:t>
            </a:r>
          </a:p>
          <a:p>
            <a:pPr lvl="1" indent="-368300">
              <a:lnSpc>
                <a:spcPct val="150000"/>
              </a:lnSpc>
              <a:buClr>
                <a:srgbClr val="4A5C65"/>
              </a:buClr>
              <a:buSzPts val="2200"/>
            </a:pPr>
            <a:r>
              <a:rPr lang="fr-CA" sz="1400" dirty="0">
                <a:solidFill>
                  <a:srgbClr val="4A5C65"/>
                </a:solidFill>
                <a:latin typeface="Ubuntu Light" panose="020B0304030602030204" pitchFamily="34" charset="0"/>
              </a:rPr>
              <a:t>Écris ta réponse ici…</a:t>
            </a:r>
          </a:p>
          <a:p>
            <a:pPr lvl="0" indent="-368300">
              <a:lnSpc>
                <a:spcPct val="150000"/>
              </a:lnSpc>
              <a:buClr>
                <a:srgbClr val="4A5C65"/>
              </a:buClr>
              <a:buSzPts val="2200"/>
            </a:pPr>
            <a:r>
              <a:rPr lang="fr-CA" sz="1400" b="1" dirty="0">
                <a:solidFill>
                  <a:srgbClr val="4A5C65"/>
                </a:solidFill>
              </a:rPr>
              <a:t>Quelles personnes de l’histoire ou de ton entourage t’inspirent le plus ? Pourquoi ?</a:t>
            </a:r>
          </a:p>
          <a:p>
            <a:pPr lvl="1" indent="-368300">
              <a:lnSpc>
                <a:spcPct val="150000"/>
              </a:lnSpc>
              <a:buClr>
                <a:srgbClr val="4A5C65"/>
              </a:buClr>
              <a:buSzPts val="2200"/>
            </a:pPr>
            <a:r>
              <a:rPr lang="fr-CA" sz="1400" dirty="0">
                <a:solidFill>
                  <a:srgbClr val="4A5C65"/>
                </a:solidFill>
                <a:latin typeface="Ubuntu Light" panose="020B0304030602030204" pitchFamily="34" charset="0"/>
              </a:rPr>
              <a:t>Écris ta réponse ici…</a:t>
            </a:r>
          </a:p>
          <a:p>
            <a:pPr lvl="0" indent="-368300">
              <a:lnSpc>
                <a:spcPct val="150000"/>
              </a:lnSpc>
              <a:spcBef>
                <a:spcPts val="0"/>
              </a:spcBef>
              <a:buClr>
                <a:srgbClr val="4A5C65"/>
              </a:buClr>
              <a:buSzPts val="2200"/>
            </a:pPr>
            <a:r>
              <a:rPr lang="fr-CA" sz="1400" b="1" dirty="0">
                <a:solidFill>
                  <a:srgbClr val="4A5C65"/>
                </a:solidFill>
              </a:rPr>
              <a:t>Quels animaux te semblent les plus intéressants à dessiner ? Pourquoi ?</a:t>
            </a:r>
          </a:p>
          <a:p>
            <a:pPr lvl="1" indent="-368300">
              <a:lnSpc>
                <a:spcPct val="150000"/>
              </a:lnSpc>
              <a:buClr>
                <a:srgbClr val="4A5C65"/>
              </a:buClr>
              <a:buSzPts val="2200"/>
            </a:pPr>
            <a:r>
              <a:rPr lang="fr-CA" sz="1400" dirty="0">
                <a:solidFill>
                  <a:srgbClr val="4A5C65"/>
                </a:solidFill>
                <a:latin typeface="Ubuntu Light" panose="020B0304030602030204" pitchFamily="34" charset="0"/>
              </a:rPr>
              <a:t>Écris ta réponse ici…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>
            <a:spLocks noGrp="1"/>
          </p:cNvSpPr>
          <p:nvPr>
            <p:ph type="title"/>
          </p:nvPr>
        </p:nvSpPr>
        <p:spPr>
          <a:xfrm>
            <a:off x="65493" y="1457324"/>
            <a:ext cx="2142000" cy="846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REPÈRES CULTURELS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3" name="Google Shape;333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334" name="Google Shape;334;p17"/>
          <p:cNvSpPr txBox="1">
            <a:spLocks noGrp="1"/>
          </p:cNvSpPr>
          <p:nvPr>
            <p:ph type="body" idx="1"/>
          </p:nvPr>
        </p:nvSpPr>
        <p:spPr>
          <a:xfrm>
            <a:off x="2683000" y="942974"/>
            <a:ext cx="5691900" cy="3225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fr-CA" sz="2200" b="1" dirty="0"/>
              <a:t>Œuvres sur le site web d’</a:t>
            </a:r>
            <a:r>
              <a:rPr lang="fr-CA" sz="2200" b="1" dirty="0">
                <a:hlinkClick r:id="rId3"/>
              </a:rPr>
              <a:t>Adèle Blais</a:t>
            </a:r>
            <a:endParaRPr lang="fr-CA" sz="2200" b="1" dirty="0"/>
          </a:p>
          <a:p>
            <a:pPr indent="-3683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fr-CA" sz="2200" b="1" dirty="0"/>
              <a:t>Capsule de la </a:t>
            </a:r>
            <a:r>
              <a:rPr lang="fr-CA" sz="2200" b="1" dirty="0">
                <a:hlinkClick r:id="rId4"/>
              </a:rPr>
              <a:t>Fabrique culturelle</a:t>
            </a:r>
            <a:r>
              <a:rPr lang="fr-CA" sz="2200" b="1" dirty="0"/>
              <a:t> sur l’artiste</a:t>
            </a:r>
          </a:p>
          <a:p>
            <a:pPr indent="-3683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fr-CA" sz="2200" b="1" dirty="0">
                <a:solidFill>
                  <a:schemeClr val="tx1"/>
                </a:solidFill>
              </a:rPr>
              <a:t>Lien avec le </a:t>
            </a:r>
            <a:r>
              <a:rPr lang="fr-CA" sz="2200" b="1" dirty="0">
                <a:solidFill>
                  <a:srgbClr val="02BDC7"/>
                </a:solidFill>
                <a:hlinkClick r:id="rId5"/>
              </a:rPr>
              <a:t>Pop art</a:t>
            </a:r>
            <a:r>
              <a:rPr lang="fr-CA" sz="2200" b="1" dirty="0"/>
              <a:t>, </a:t>
            </a:r>
            <a:r>
              <a:rPr lang="fr-CA" sz="2200" b="1" dirty="0">
                <a:hlinkClick r:id="rId6"/>
              </a:rPr>
              <a:t>Néo pop</a:t>
            </a:r>
            <a:r>
              <a:rPr lang="fr-CA" sz="2200" b="1" dirty="0"/>
              <a:t> et </a:t>
            </a:r>
            <a:r>
              <a:rPr lang="fr-CA" sz="2200" b="1" dirty="0">
                <a:hlinkClick r:id="rId7"/>
              </a:rPr>
              <a:t>Néo pop happy</a:t>
            </a:r>
            <a:endParaRPr lang="fr-CA" sz="2200" dirty="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 txBox="1">
            <a:spLocks noGrp="1"/>
          </p:cNvSpPr>
          <p:nvPr>
            <p:ph type="ctrTitle"/>
          </p:nvPr>
        </p:nvSpPr>
        <p:spPr>
          <a:xfrm>
            <a:off x="2735975" y="1406200"/>
            <a:ext cx="3371700" cy="8869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CRÉER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>
            <a:off x="3036200" y="2364581"/>
            <a:ext cx="3371700" cy="1083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fr-CA" sz="1300" dirty="0">
                <a:solidFill>
                  <a:schemeClr val="tx1"/>
                </a:solidFill>
              </a:rPr>
              <a:t>En modifiant un portrait ou un animalier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fr-CA" sz="1300" dirty="0">
                <a:solidFill>
                  <a:schemeClr val="tx1"/>
                </a:solidFill>
              </a:rPr>
              <a:t>En choisissant des textures et une palette de couleurs  intéressantes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fr-CA" sz="1300" b="1" dirty="0">
                <a:solidFill>
                  <a:schemeClr val="tx1"/>
                </a:solidFill>
                <a:hlinkClick r:id="rId3"/>
              </a:rPr>
              <a:t>Vidéo explicative du projet</a:t>
            </a:r>
            <a:endParaRPr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PRÉPARATION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705878" y="314325"/>
            <a:ext cx="5960805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Décris les caractéristiques des œuvres d’Adèle Blais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422;p30">
            <a:extLst>
              <a:ext uri="{FF2B5EF4-FFF2-40B4-BE49-F238E27FC236}">
                <a16:creationId xmlns:a16="http://schemas.microsoft.com/office/drawing/2014/main" id="{5DD69455-4642-294D-81BE-A3FD6D2FDB50}"/>
              </a:ext>
            </a:extLst>
          </p:cNvPr>
          <p:cNvSpPr txBox="1">
            <a:spLocks/>
          </p:cNvSpPr>
          <p:nvPr/>
        </p:nvSpPr>
        <p:spPr>
          <a:xfrm>
            <a:off x="2705878" y="1151717"/>
            <a:ext cx="5960805" cy="343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fr-CA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Écris tes réponses ici… </a:t>
            </a:r>
          </a:p>
        </p:txBody>
      </p:sp>
    </p:spTree>
    <p:extLst>
      <p:ext uri="{BB962C8B-B14F-4D97-AF65-F5344CB8AC3E}">
        <p14:creationId xmlns:p14="http://schemas.microsoft.com/office/powerpoint/2010/main" val="168007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PRÉPARATION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705878" y="314325"/>
            <a:ext cx="5960805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Notes suite à tes recherches sur le Pop art, le Néo pop et le Néo pop happy.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422;p30">
            <a:extLst>
              <a:ext uri="{FF2B5EF4-FFF2-40B4-BE49-F238E27FC236}">
                <a16:creationId xmlns:a16="http://schemas.microsoft.com/office/drawing/2014/main" id="{5DD69455-4642-294D-81BE-A3FD6D2FDB50}"/>
              </a:ext>
            </a:extLst>
          </p:cNvPr>
          <p:cNvSpPr txBox="1">
            <a:spLocks/>
          </p:cNvSpPr>
          <p:nvPr/>
        </p:nvSpPr>
        <p:spPr>
          <a:xfrm>
            <a:off x="2705878" y="1484668"/>
            <a:ext cx="5960805" cy="296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fr-CA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Écris tes réponses ici… </a:t>
            </a:r>
          </a:p>
        </p:txBody>
      </p:sp>
    </p:spTree>
    <p:extLst>
      <p:ext uri="{BB962C8B-B14F-4D97-AF65-F5344CB8AC3E}">
        <p14:creationId xmlns:p14="http://schemas.microsoft.com/office/powerpoint/2010/main" val="76782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65493" y="1600199"/>
            <a:ext cx="2142000" cy="618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PRÉPARATION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1"/>
          </p:nvPr>
        </p:nvSpPr>
        <p:spPr>
          <a:xfrm>
            <a:off x="2705878" y="314325"/>
            <a:ext cx="5960805" cy="1066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Liste de sujets possibles avec la raison pour chacun.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Font typeface="+mj-lt"/>
              <a:buAutoNum type="arabicPeriod"/>
            </a:pPr>
            <a:endParaRPr sz="13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422;p30">
            <a:extLst>
              <a:ext uri="{FF2B5EF4-FFF2-40B4-BE49-F238E27FC236}">
                <a16:creationId xmlns:a16="http://schemas.microsoft.com/office/drawing/2014/main" id="{5DD69455-4642-294D-81BE-A3FD6D2FDB50}"/>
              </a:ext>
            </a:extLst>
          </p:cNvPr>
          <p:cNvSpPr txBox="1">
            <a:spLocks/>
          </p:cNvSpPr>
          <p:nvPr/>
        </p:nvSpPr>
        <p:spPr>
          <a:xfrm>
            <a:off x="2705878" y="915401"/>
            <a:ext cx="5960805" cy="353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Light"/>
              <a:buChar char="○"/>
              <a:defRPr sz="1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fr-CA" dirty="0">
                <a:solidFill>
                  <a:schemeClr val="tx1"/>
                </a:solidFill>
                <a:latin typeface="Ubuntu Light" panose="020B0304030602030204" pitchFamily="34" charset="0"/>
                <a:ea typeface="Ubuntu"/>
                <a:cs typeface="Ubuntu"/>
                <a:sym typeface="Ubuntu"/>
              </a:rPr>
              <a:t>Écris tes réponses ici… </a:t>
            </a:r>
          </a:p>
        </p:txBody>
      </p:sp>
    </p:spTree>
    <p:extLst>
      <p:ext uri="{BB962C8B-B14F-4D97-AF65-F5344CB8AC3E}">
        <p14:creationId xmlns:p14="http://schemas.microsoft.com/office/powerpoint/2010/main" val="3000367402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564</Words>
  <Application>Microsoft Macintosh PowerPoint</Application>
  <PresentationFormat>Affichage à l'écran (16:9)</PresentationFormat>
  <Paragraphs>100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Ubuntu Light</vt:lpstr>
      <vt:lpstr>Arial</vt:lpstr>
      <vt:lpstr>Courier New</vt:lpstr>
      <vt:lpstr>Ubuntu</vt:lpstr>
      <vt:lpstr>Roboto Slab Regular</vt:lpstr>
      <vt:lpstr>Lato Light</vt:lpstr>
      <vt:lpstr>Kent template</vt:lpstr>
      <vt:lpstr>ADÈLE BLAIS EN VALEURS (de tons, teintes et couleurs)  Collage numérique d’un portrait ou animalier</vt:lpstr>
      <vt:lpstr>PROPOSITION DE CRÉATION</vt:lpstr>
      <vt:lpstr>CRITÈRES D’ÉVALUATION</vt:lpstr>
      <vt:lpstr>QUESTIONS  DE DÉPART</vt:lpstr>
      <vt:lpstr>REPÈRES CULTURELS</vt:lpstr>
      <vt:lpstr>CRÉER</vt:lpstr>
      <vt:lpstr>PRÉPARATION</vt:lpstr>
      <vt:lpstr>PRÉPARATION</vt:lpstr>
      <vt:lpstr>PRÉPARATION</vt:lpstr>
      <vt:lpstr>PRÉPARATION</vt:lpstr>
      <vt:lpstr>RÉALISATION</vt:lpstr>
      <vt:lpstr>RÉALISATION</vt:lpstr>
      <vt:lpstr>RÉALISATION</vt:lpstr>
      <vt:lpstr>TUTORIELS</vt:lpstr>
      <vt:lpstr>Présentation PowerPoint</vt:lpstr>
      <vt:lpstr>Présentation PowerPoint</vt:lpstr>
      <vt:lpstr>Présentation PowerPoint</vt:lpstr>
      <vt:lpstr>INTÉGRATION</vt:lpstr>
      <vt:lpstr>INTÉGRATION</vt:lpstr>
      <vt:lpstr>INTÉGRATION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MÉMOIRE MOTIFS Égoportrait symbolique en réalité augmentée </dc:title>
  <cp:lastModifiedBy>Lapolice Marie-Ève</cp:lastModifiedBy>
  <cp:revision>21</cp:revision>
  <dcterms:modified xsi:type="dcterms:W3CDTF">2021-06-07T23:57:57Z</dcterms:modified>
</cp:coreProperties>
</file>