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embeddedFontLst>
    <p:embeddedFont>
      <p:font typeface="Ubuntu"/>
      <p:regular r:id="rId19"/>
      <p:bold r:id="rId20"/>
      <p:italic r:id="rId21"/>
      <p:boldItalic r:id="rId22"/>
    </p:embeddedFont>
    <p:embeddedFont>
      <p:font typeface="Ubuntu Medium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C289EFD-D0A8-411D-94F2-EB5BE60D56E6}">
  <a:tblStyle styleId="{CC289EFD-D0A8-411D-94F2-EB5BE60D56E6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Ubuntu-bold.fntdata"/><Relationship Id="rId22" Type="http://schemas.openxmlformats.org/officeDocument/2006/relationships/font" Target="fonts/Ubuntu-boldItalic.fntdata"/><Relationship Id="rId21" Type="http://schemas.openxmlformats.org/officeDocument/2006/relationships/font" Target="fonts/Ubuntu-italic.fntdata"/><Relationship Id="rId24" Type="http://schemas.openxmlformats.org/officeDocument/2006/relationships/font" Target="fonts/UbuntuMedium-bold.fntdata"/><Relationship Id="rId23" Type="http://schemas.openxmlformats.org/officeDocument/2006/relationships/font" Target="fonts/UbuntuMedium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UbuntuMedium-boldItalic.fntdata"/><Relationship Id="rId25" Type="http://schemas.openxmlformats.org/officeDocument/2006/relationships/font" Target="fonts/UbuntuMedium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Ubuntu-regular.fntdata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3920418a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3920418a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cdbc5281e0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cdbc5281e0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73920418a7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73920418a7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be66a0c7fd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be66a0c7fd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b4ca813531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b4ca813531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c329ae7c00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c329ae7c00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cf4f194c35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cf4f194c35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c329ae7c00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c329ae7c00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cf4f194c35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cf4f194c35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cdbc5281e0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cdbc5281e0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cdbc5281e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cdbc5281e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4.jpg"/><Relationship Id="rId6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4.jpg"/><Relationship Id="rId9" Type="http://schemas.openxmlformats.org/officeDocument/2006/relationships/image" Target="../media/image7.png"/><Relationship Id="rId5" Type="http://schemas.openxmlformats.org/officeDocument/2006/relationships/image" Target="../media/image3.png"/><Relationship Id="rId6" Type="http://schemas.openxmlformats.org/officeDocument/2006/relationships/hyperlink" Target="https://recitarts.ca/IMG/jpg/8/8/6/image2.jpg" TargetMode="External"/><Relationship Id="rId7" Type="http://schemas.openxmlformats.org/officeDocument/2006/relationships/image" Target="../media/image6.png"/><Relationship Id="rId8" Type="http://schemas.openxmlformats.org/officeDocument/2006/relationships/hyperlink" Target="https://recitarts.ca/IMG/jpg/e/5/d/image1.jpg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image" Target="../media/image4.jpg"/><Relationship Id="rId9" Type="http://schemas.openxmlformats.org/officeDocument/2006/relationships/image" Target="../media/image7.png"/><Relationship Id="rId5" Type="http://schemas.openxmlformats.org/officeDocument/2006/relationships/image" Target="../media/image3.png"/><Relationship Id="rId6" Type="http://schemas.openxmlformats.org/officeDocument/2006/relationships/hyperlink" Target="https://recitarts.ca/IMG/jpg/8/8/6/image2.jpg" TargetMode="External"/><Relationship Id="rId7" Type="http://schemas.openxmlformats.org/officeDocument/2006/relationships/image" Target="../media/image6.png"/><Relationship Id="rId8" Type="http://schemas.openxmlformats.org/officeDocument/2006/relationships/hyperlink" Target="https://recitarts.ca/IMG/jpg/e/5/d/image1.jpg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0"/>
            <a:ext cx="8839201" cy="310487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title"/>
          </p:nvPr>
        </p:nvSpPr>
        <p:spPr>
          <a:xfrm>
            <a:off x="304800" y="2792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400">
                <a:latin typeface="Ubuntu Medium"/>
                <a:ea typeface="Ubuntu Medium"/>
                <a:cs typeface="Ubuntu Medium"/>
                <a:sym typeface="Ubuntu Medium"/>
              </a:rPr>
              <a:t>Consignes </a:t>
            </a:r>
            <a:endParaRPr sz="2400"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304800" y="3301575"/>
            <a:ext cx="8520600" cy="15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Ubuntu"/>
              <a:buAutoNum type="arabicPeriod"/>
            </a:pPr>
            <a:r>
              <a:rPr lang="fr-CA" sz="1200">
                <a:latin typeface="Ubuntu"/>
                <a:ea typeface="Ubuntu"/>
                <a:cs typeface="Ubuntu"/>
                <a:sym typeface="Ubuntu"/>
              </a:rPr>
              <a:t>À la page 2, inscris ton prénom et nom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Ubuntu"/>
              <a:buAutoNum type="arabicPeriod"/>
            </a:pPr>
            <a:r>
              <a:rPr lang="fr-CA" sz="1200">
                <a:latin typeface="Ubuntu"/>
                <a:ea typeface="Ubuntu"/>
                <a:cs typeface="Ubuntu"/>
                <a:sym typeface="Ubuntu"/>
              </a:rPr>
              <a:t>Complète les pages suivantes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Ubuntu"/>
              <a:buAutoNum type="arabicPeriod"/>
            </a:pPr>
            <a:r>
              <a:rPr lang="fr-CA" sz="1200">
                <a:latin typeface="Ubuntu"/>
                <a:ea typeface="Ubuntu"/>
                <a:cs typeface="Ubuntu"/>
                <a:sym typeface="Ubuntu"/>
              </a:rPr>
              <a:t>Ajoute autant de pages que tu le désires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Ubuntu"/>
              <a:buAutoNum type="arabicPeriod"/>
            </a:pPr>
            <a:r>
              <a:rPr lang="fr-CA" sz="1200">
                <a:latin typeface="Ubuntu"/>
                <a:ea typeface="Ubuntu"/>
                <a:cs typeface="Ubuntu"/>
                <a:sym typeface="Ubuntu"/>
              </a:rPr>
              <a:t>Lorsque tu as terminé, envoi le lien à ton enseignant (e)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20025" y="4071325"/>
            <a:ext cx="1781175" cy="94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5">
            <a:alphaModFix/>
          </a:blip>
          <a:srcRect b="65282" l="416" r="426" t="31306"/>
          <a:stretch/>
        </p:blipFill>
        <p:spPr>
          <a:xfrm>
            <a:off x="0" y="4933775"/>
            <a:ext cx="9144000" cy="2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35470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2"/>
          <p:cNvPicPr preferRelativeResize="0"/>
          <p:nvPr/>
        </p:nvPicPr>
        <p:blipFill rotWithShape="1">
          <a:blip r:embed="rId3">
            <a:alphaModFix/>
          </a:blip>
          <a:srcRect b="65282" l="416" r="426" t="31306"/>
          <a:stretch/>
        </p:blipFill>
        <p:spPr>
          <a:xfrm>
            <a:off x="0" y="4933775"/>
            <a:ext cx="9144000" cy="2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2"/>
          <p:cNvSpPr txBox="1"/>
          <p:nvPr>
            <p:ph type="title"/>
          </p:nvPr>
        </p:nvSpPr>
        <p:spPr>
          <a:xfrm>
            <a:off x="391650" y="1194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Ubuntu Medium"/>
                <a:ea typeface="Ubuntu Medium"/>
                <a:cs typeface="Ubuntu Medium"/>
                <a:sym typeface="Ubuntu Medium"/>
              </a:rPr>
              <a:t>ÉLABORATION</a:t>
            </a:r>
            <a:endParaRPr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148" name="Google Shape;148;p22"/>
          <p:cNvSpPr txBox="1"/>
          <p:nvPr>
            <p:ph idx="4294967295" type="ctrTitle"/>
          </p:nvPr>
        </p:nvSpPr>
        <p:spPr>
          <a:xfrm>
            <a:off x="391650" y="810650"/>
            <a:ext cx="8520600" cy="40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500">
                <a:latin typeface="Ubuntu Medium"/>
                <a:ea typeface="Ubuntu Medium"/>
                <a:cs typeface="Ubuntu Medium"/>
                <a:sym typeface="Ubuntu Medium"/>
              </a:rPr>
              <a:t>RÉALISATION FINALE</a:t>
            </a:r>
            <a:endParaRPr sz="1500"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500">
                <a:latin typeface="Ubuntu Medium"/>
                <a:ea typeface="Ubuntu Medium"/>
                <a:cs typeface="Ubuntu Medium"/>
                <a:sym typeface="Ubuntu Medium"/>
              </a:rPr>
              <a:t>Photographie ton personnage collé sur le rebut et place la ou les photos ici. Écris le nom de ce personnage imaginaire.</a:t>
            </a:r>
            <a:endParaRPr sz="1500"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latin typeface="Ubuntu"/>
                <a:ea typeface="Ubuntu"/>
                <a:cs typeface="Ubuntu"/>
                <a:sym typeface="Ubuntu"/>
              </a:rPr>
              <a:t> 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49" name="Google Shape;14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" y="0"/>
            <a:ext cx="354724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2"/>
          <p:cNvSpPr txBox="1"/>
          <p:nvPr/>
        </p:nvSpPr>
        <p:spPr>
          <a:xfrm>
            <a:off x="8718250" y="4441175"/>
            <a:ext cx="354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2000">
                <a:solidFill>
                  <a:srgbClr val="E06666"/>
                </a:solidFill>
                <a:latin typeface="Ubuntu"/>
                <a:ea typeface="Ubuntu"/>
                <a:cs typeface="Ubuntu"/>
                <a:sym typeface="Ubuntu"/>
              </a:rPr>
              <a:t>7</a:t>
            </a:r>
            <a:endParaRPr b="1" sz="2000">
              <a:solidFill>
                <a:srgbClr val="E06666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51" name="Google Shape;15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64125" y="119450"/>
            <a:ext cx="853325" cy="85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3"/>
          <p:cNvPicPr preferRelativeResize="0"/>
          <p:nvPr/>
        </p:nvPicPr>
        <p:blipFill rotWithShape="1">
          <a:blip r:embed="rId3">
            <a:alphaModFix/>
          </a:blip>
          <a:srcRect b="65282" l="416" r="426" t="31306"/>
          <a:stretch/>
        </p:blipFill>
        <p:spPr>
          <a:xfrm>
            <a:off x="0" y="4933775"/>
            <a:ext cx="9144000" cy="2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" y="0"/>
            <a:ext cx="354724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3"/>
          <p:cNvSpPr txBox="1"/>
          <p:nvPr>
            <p:ph idx="4294967295" type="ctrTitle"/>
          </p:nvPr>
        </p:nvSpPr>
        <p:spPr>
          <a:xfrm>
            <a:off x="410608" y="1460825"/>
            <a:ext cx="8520600" cy="20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Ubuntu"/>
              <a:buChar char="●"/>
            </a:pPr>
            <a:r>
              <a:rPr lang="fr-CA" sz="2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Note ce dont tu es le plus fier et tes difficultés. </a:t>
            </a:r>
            <a:br>
              <a:rPr lang="fr-CA" sz="2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</a:br>
            <a:endParaRPr sz="200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Ubuntu"/>
              <a:buChar char="●"/>
            </a:pPr>
            <a:r>
              <a:rPr lang="fr-CA" sz="2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Raconte les étapes.</a:t>
            </a:r>
            <a:endParaRPr sz="200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Ubuntu"/>
              <a:buChar char="●"/>
            </a:pPr>
            <a:r>
              <a:rPr lang="fr-CA" sz="2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Explique comment tu t’es senti pendant ce projet.</a:t>
            </a:r>
            <a:endParaRPr sz="200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59" name="Google Shape;159;p23"/>
          <p:cNvSpPr txBox="1"/>
          <p:nvPr>
            <p:ph type="title"/>
          </p:nvPr>
        </p:nvSpPr>
        <p:spPr>
          <a:xfrm>
            <a:off x="354700" y="1183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Ubuntu Medium"/>
                <a:ea typeface="Ubuntu Medium"/>
                <a:cs typeface="Ubuntu Medium"/>
                <a:sym typeface="Ubuntu Medium"/>
              </a:rPr>
              <a:t>MISE EN PERSPECTIVE</a:t>
            </a:r>
            <a:endParaRPr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160" name="Google Shape;160;p23"/>
          <p:cNvSpPr txBox="1"/>
          <p:nvPr/>
        </p:nvSpPr>
        <p:spPr>
          <a:xfrm>
            <a:off x="8544725" y="4441175"/>
            <a:ext cx="524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2000">
                <a:solidFill>
                  <a:srgbClr val="E06666"/>
                </a:solidFill>
                <a:latin typeface="Ubuntu"/>
                <a:ea typeface="Ubuntu"/>
                <a:cs typeface="Ubuntu"/>
                <a:sym typeface="Ubuntu"/>
              </a:rPr>
              <a:t>9</a:t>
            </a:r>
            <a:endParaRPr b="1" sz="2000">
              <a:solidFill>
                <a:srgbClr val="E06666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4"/>
          <p:cNvPicPr preferRelativeResize="0"/>
          <p:nvPr/>
        </p:nvPicPr>
        <p:blipFill rotWithShape="1">
          <a:blip r:embed="rId3">
            <a:alphaModFix/>
          </a:blip>
          <a:srcRect b="65282" l="416" r="426" t="31306"/>
          <a:stretch/>
        </p:blipFill>
        <p:spPr>
          <a:xfrm>
            <a:off x="0" y="4933775"/>
            <a:ext cx="9144000" cy="2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4"/>
          <p:cNvSpPr txBox="1"/>
          <p:nvPr>
            <p:ph type="title"/>
          </p:nvPr>
        </p:nvSpPr>
        <p:spPr>
          <a:xfrm>
            <a:off x="387900" y="48525"/>
            <a:ext cx="872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Ubuntu Medium"/>
                <a:ea typeface="Ubuntu Medium"/>
                <a:cs typeface="Ubuntu Medium"/>
                <a:sym typeface="Ubuntu Medium"/>
              </a:rPr>
              <a:t>COÉVALUATION</a:t>
            </a:r>
            <a:endParaRPr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pic>
        <p:nvPicPr>
          <p:cNvPr id="167" name="Google Shape;16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" y="0"/>
            <a:ext cx="354724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4"/>
          <p:cNvSpPr txBox="1"/>
          <p:nvPr/>
        </p:nvSpPr>
        <p:spPr>
          <a:xfrm>
            <a:off x="8544725" y="4441175"/>
            <a:ext cx="524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2000">
                <a:solidFill>
                  <a:srgbClr val="E06666"/>
                </a:solidFill>
                <a:latin typeface="Ubuntu"/>
                <a:ea typeface="Ubuntu"/>
                <a:cs typeface="Ubuntu"/>
                <a:sym typeface="Ubuntu"/>
              </a:rPr>
              <a:t>10</a:t>
            </a:r>
            <a:endParaRPr b="1" sz="2000">
              <a:solidFill>
                <a:srgbClr val="E06666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graphicFrame>
        <p:nvGraphicFramePr>
          <p:cNvPr id="169" name="Google Shape;169;p24"/>
          <p:cNvGraphicFramePr/>
          <p:nvPr/>
        </p:nvGraphicFramePr>
        <p:xfrm>
          <a:off x="597100" y="791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{CC289EFD-D0A8-411D-94F2-EB5BE60D56E6}</a:tableStyleId>
              </a:tblPr>
              <a:tblGrid>
                <a:gridCol w="6494550"/>
                <a:gridCol w="916100"/>
                <a:gridCol w="932475"/>
              </a:tblGrid>
              <a:tr h="209550">
                <a:tc gridSpan="3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600">
                          <a:latin typeface="Ubuntu"/>
                          <a:ea typeface="Ubuntu"/>
                          <a:cs typeface="Ubuntu"/>
                          <a:sym typeface="Ubuntu"/>
                        </a:rPr>
                        <a:t>Nom de l’élève  :                                                                               Nom du personnage :                                                                                                                                                  Date de la création :</a:t>
                      </a:r>
                      <a:endParaRPr sz="6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</a:tr>
              <a:tr h="342900">
                <a:tc gridSpan="3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600">
                          <a:latin typeface="Ubuntu"/>
                          <a:ea typeface="Ubuntu"/>
                          <a:cs typeface="Ubuntu"/>
                          <a:sym typeface="Ubuntu"/>
                        </a:rPr>
                        <a:t>Légende : Inscrire la lettre correspondante.</a:t>
                      </a:r>
                      <a:endParaRPr sz="6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CA" sz="600">
                          <a:latin typeface="Ubuntu"/>
                          <a:ea typeface="Ubuntu"/>
                          <a:cs typeface="Ubuntu"/>
                          <a:sym typeface="Ubuntu"/>
                        </a:rPr>
                        <a:t>A</a:t>
                      </a:r>
                      <a:r>
                        <a:rPr lang="fr-CA" sz="600">
                          <a:latin typeface="Ubuntu"/>
                          <a:ea typeface="Ubuntu"/>
                          <a:cs typeface="Ubuntu"/>
                          <a:sym typeface="Ubuntu"/>
                        </a:rPr>
                        <a:t> : OUI en encore mieux ! • Répond au-delà des attentes.                                              </a:t>
                      </a:r>
                      <a:r>
                        <a:rPr b="1" lang="fr-CA" sz="600">
                          <a:latin typeface="Ubuntu"/>
                          <a:ea typeface="Ubuntu"/>
                          <a:cs typeface="Ubuntu"/>
                          <a:sym typeface="Ubuntu"/>
                        </a:rPr>
                        <a:t>B </a:t>
                      </a:r>
                      <a:r>
                        <a:rPr lang="fr-CA" sz="600">
                          <a:latin typeface="Ubuntu"/>
                          <a:ea typeface="Ubuntu"/>
                          <a:cs typeface="Ubuntu"/>
                          <a:sym typeface="Ubuntu"/>
                        </a:rPr>
                        <a:t>: OUI, j’ai réussi ! • Répond adéquatement aux attentes.  </a:t>
                      </a:r>
                      <a:endParaRPr sz="6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CA" sz="600">
                          <a:latin typeface="Ubuntu"/>
                          <a:ea typeface="Ubuntu"/>
                          <a:cs typeface="Ubuntu"/>
                          <a:sym typeface="Ubuntu"/>
                        </a:rPr>
                        <a:t>C</a:t>
                      </a:r>
                      <a:r>
                        <a:rPr lang="fr-CA" sz="600">
                          <a:latin typeface="Ubuntu"/>
                          <a:ea typeface="Ubuntu"/>
                          <a:cs typeface="Ubuntu"/>
                          <a:sym typeface="Ubuntu"/>
                        </a:rPr>
                        <a:t> : OUI, mais j’ai eu une peu de difficulté • Répond minimalement aux attentes    </a:t>
                      </a:r>
                      <a:r>
                        <a:rPr b="1" lang="fr-CA" sz="600">
                          <a:latin typeface="Ubuntu"/>
                          <a:ea typeface="Ubuntu"/>
                          <a:cs typeface="Ubuntu"/>
                          <a:sym typeface="Ubuntu"/>
                        </a:rPr>
                        <a:t>D</a:t>
                      </a:r>
                      <a:r>
                        <a:rPr lang="fr-CA" sz="600">
                          <a:latin typeface="Ubuntu"/>
                          <a:ea typeface="Ubuntu"/>
                          <a:cs typeface="Ubuntu"/>
                          <a:sym typeface="Ubuntu"/>
                        </a:rPr>
                        <a:t> : NON… je n’ai pas réussi • Ne répond pas aux attentes</a:t>
                      </a:r>
                      <a:endParaRPr sz="6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</a:tr>
              <a:tr h="2381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550">
                          <a:latin typeface="Ubuntu"/>
                          <a:ea typeface="Ubuntu"/>
                          <a:cs typeface="Ubuntu"/>
                          <a:sym typeface="Ubuntu"/>
                        </a:rPr>
                        <a:t>Critères</a:t>
                      </a:r>
                      <a:endParaRPr sz="55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550">
                          <a:latin typeface="Ubuntu"/>
                          <a:ea typeface="Ubuntu"/>
                          <a:cs typeface="Ubuntu"/>
                          <a:sym typeface="Ubuntu"/>
                        </a:rPr>
                        <a:t>Évaluation de l’élève</a:t>
                      </a:r>
                      <a:endParaRPr sz="55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550">
                          <a:latin typeface="Ubuntu"/>
                          <a:ea typeface="Ubuntu"/>
                          <a:cs typeface="Ubuntu"/>
                          <a:sym typeface="Ubuntu"/>
                        </a:rPr>
                        <a:t>Évaluation de l’enseignant(e)</a:t>
                      </a:r>
                      <a:endParaRPr sz="55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7905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CA" sz="700">
                          <a:latin typeface="Ubuntu"/>
                          <a:ea typeface="Ubuntu"/>
                          <a:cs typeface="Ubuntu"/>
                          <a:sym typeface="Ubuntu"/>
                        </a:rPr>
                        <a:t>J’ai utilisé mes crayons de façon appliquée.</a:t>
                      </a:r>
                      <a:endParaRPr b="1" sz="7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CA" sz="700">
                          <a:latin typeface="Ubuntu"/>
                          <a:ea typeface="Ubuntu"/>
                          <a:cs typeface="Ubuntu"/>
                          <a:sym typeface="Ubuntu"/>
                        </a:rPr>
                        <a:t>J’explique :</a:t>
                      </a:r>
                      <a:endParaRPr b="1" sz="7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96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CA" sz="700">
                          <a:latin typeface="Ubuntu"/>
                          <a:ea typeface="Ubuntu"/>
                          <a:cs typeface="Ubuntu"/>
                          <a:sym typeface="Ubuntu"/>
                        </a:rPr>
                        <a:t>J’ai utilisé des lignes pour créer des motifs sur les vêtements de façon pertinente.</a:t>
                      </a:r>
                      <a:endParaRPr b="1" sz="7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CA" sz="700">
                          <a:latin typeface="Ubuntu"/>
                          <a:ea typeface="Ubuntu"/>
                          <a:cs typeface="Ubuntu"/>
                          <a:sym typeface="Ubuntu"/>
                        </a:rPr>
                        <a:t>J’explique :</a:t>
                      </a:r>
                      <a:endParaRPr b="1" sz="7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600">
                          <a:latin typeface="Ubuntu"/>
                          <a:ea typeface="Ubuntu"/>
                          <a:cs typeface="Ubuntu"/>
                          <a:sym typeface="Ubuntu"/>
                        </a:rPr>
                        <a:t>Commentaires de l’enseignant(e)</a:t>
                      </a:r>
                      <a:endParaRPr sz="6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600">
                          <a:latin typeface="Ubuntu"/>
                          <a:ea typeface="Ubuntu"/>
                          <a:cs typeface="Ubuntu"/>
                          <a:sym typeface="Ubuntu"/>
                        </a:rPr>
                        <a:t>Cote finale</a:t>
                      </a:r>
                      <a:endParaRPr sz="6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ctrTitle"/>
          </p:nvPr>
        </p:nvSpPr>
        <p:spPr>
          <a:xfrm>
            <a:off x="311700" y="836700"/>
            <a:ext cx="88323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2800">
                <a:latin typeface="Ubuntu"/>
                <a:ea typeface="Ubuntu"/>
                <a:cs typeface="Ubuntu"/>
                <a:sym typeface="Ubuntu"/>
              </a:rPr>
              <a:t>Le carnet de traces de : </a:t>
            </a:r>
            <a:r>
              <a:rPr b="1" lang="fr-CA" sz="2800">
                <a:latin typeface="Ubuntu"/>
                <a:ea typeface="Ubuntu"/>
                <a:cs typeface="Ubuntu"/>
                <a:sym typeface="Ubuntu"/>
              </a:rPr>
              <a:t> </a:t>
            </a:r>
            <a:endParaRPr b="1" sz="28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2800">
                <a:latin typeface="Ubuntu"/>
                <a:ea typeface="Ubuntu"/>
                <a:cs typeface="Ubuntu"/>
                <a:sym typeface="Ubuntu"/>
              </a:rPr>
              <a:t>prénom et nom</a:t>
            </a:r>
            <a:endParaRPr b="1" sz="280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3">
            <a:alphaModFix/>
          </a:blip>
          <a:srcRect b="65282" l="416" r="426" t="31306"/>
          <a:stretch/>
        </p:blipFill>
        <p:spPr>
          <a:xfrm>
            <a:off x="0" y="4933775"/>
            <a:ext cx="9144000" cy="2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" y="0"/>
            <a:ext cx="354724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5"/>
          <p:cNvPicPr preferRelativeResize="0"/>
          <p:nvPr/>
        </p:nvPicPr>
        <p:blipFill rotWithShape="1">
          <a:blip r:embed="rId3">
            <a:alphaModFix/>
          </a:blip>
          <a:srcRect b="65282" l="416" r="426" t="31306"/>
          <a:stretch/>
        </p:blipFill>
        <p:spPr>
          <a:xfrm>
            <a:off x="0" y="4933775"/>
            <a:ext cx="9144000" cy="2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>
            <p:ph type="title"/>
          </p:nvPr>
        </p:nvSpPr>
        <p:spPr>
          <a:xfrm>
            <a:off x="398600" y="126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Ubuntu Medium"/>
                <a:ea typeface="Ubuntu Medium"/>
                <a:cs typeface="Ubuntu Medium"/>
                <a:sym typeface="Ubuntu Medium"/>
              </a:rPr>
              <a:t>INSPIRATION</a:t>
            </a:r>
            <a:endParaRPr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73" name="Google Shape;73;p15"/>
          <p:cNvSpPr txBox="1"/>
          <p:nvPr>
            <p:ph idx="4294967295" type="ctrTitle"/>
          </p:nvPr>
        </p:nvSpPr>
        <p:spPr>
          <a:xfrm>
            <a:off x="398600" y="748950"/>
            <a:ext cx="8520600" cy="409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1" marL="450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Ubuntu"/>
              <a:buChar char="●"/>
            </a:pPr>
            <a:r>
              <a:rPr lang="fr-CA" sz="2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Pourquoi a-t-on autant de rebuts?</a:t>
            </a:r>
            <a:br>
              <a:rPr lang="fr-CA" sz="2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</a:br>
            <a:endParaRPr sz="200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1" marL="45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Ubuntu"/>
              <a:buChar char="●"/>
            </a:pPr>
            <a:r>
              <a:rPr lang="fr-CA" sz="2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Connais-tu le mot surconsommation ?</a:t>
            </a:r>
            <a:br>
              <a:rPr lang="fr-CA" sz="2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</a:br>
            <a:endParaRPr sz="200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1" marL="45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Ubuntu"/>
              <a:buChar char="●"/>
            </a:pPr>
            <a:r>
              <a:rPr lang="fr-CA" sz="2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Quelles sont les conséquences sur l’environnement ? Sur la vie animale ? Sur la vie humaine?</a:t>
            </a:r>
            <a:br>
              <a:rPr lang="fr-CA" sz="2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</a:br>
            <a:endParaRPr sz="200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1" marL="45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Ubuntu"/>
              <a:buChar char="●"/>
            </a:pPr>
            <a:r>
              <a:rPr lang="fr-CA" sz="2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Existe-t-il des solutions pour réduire les rebuts?</a:t>
            </a:r>
            <a:br>
              <a:rPr lang="fr-CA" sz="2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</a:br>
            <a:endParaRPr sz="200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1" marL="45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Ubuntu"/>
              <a:buChar char="●"/>
            </a:pPr>
            <a:r>
              <a:rPr lang="fr-CA" sz="2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Lorsqu’on est un enfant quels gestes peut-on faire ?</a:t>
            </a:r>
            <a:endParaRPr sz="200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000000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" y="0"/>
            <a:ext cx="354724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8718250" y="4441175"/>
            <a:ext cx="354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2000">
                <a:solidFill>
                  <a:srgbClr val="E06666"/>
                </a:solidFill>
                <a:latin typeface="Ubuntu"/>
                <a:ea typeface="Ubuntu"/>
                <a:cs typeface="Ubuntu"/>
                <a:sym typeface="Ubuntu"/>
              </a:rPr>
              <a:t>3</a:t>
            </a:r>
            <a:endParaRPr b="1" sz="2000">
              <a:solidFill>
                <a:srgbClr val="E06666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9038" y="202113"/>
            <a:ext cx="2348575" cy="234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 rotWithShape="1">
          <a:blip r:embed="rId4">
            <a:alphaModFix/>
          </a:blip>
          <a:srcRect b="65282" l="416" r="426" t="31306"/>
          <a:stretch/>
        </p:blipFill>
        <p:spPr>
          <a:xfrm>
            <a:off x="0" y="4933775"/>
            <a:ext cx="9144000" cy="2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>
            <p:ph type="title"/>
          </p:nvPr>
        </p:nvSpPr>
        <p:spPr>
          <a:xfrm>
            <a:off x="391650" y="1194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Ubuntu Medium"/>
                <a:ea typeface="Ubuntu Medium"/>
                <a:cs typeface="Ubuntu Medium"/>
                <a:sym typeface="Ubuntu Medium"/>
              </a:rPr>
              <a:t>INSPIRATION</a:t>
            </a:r>
            <a:endParaRPr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83" name="Google Shape;83;p16"/>
          <p:cNvSpPr txBox="1"/>
          <p:nvPr>
            <p:ph idx="4294967295" type="ctrTitle"/>
          </p:nvPr>
        </p:nvSpPr>
        <p:spPr>
          <a:xfrm>
            <a:off x="391650" y="2118375"/>
            <a:ext cx="8520600" cy="27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1" marL="450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Ubuntu"/>
              <a:buChar char="●"/>
            </a:pPr>
            <a:r>
              <a:rPr lang="fr-CA" sz="2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Que remarques-tu au premier coup d’oeil?</a:t>
            </a:r>
            <a:br>
              <a:rPr lang="fr-CA" sz="2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</a:br>
            <a:endParaRPr sz="200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1" marL="45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Ubuntu"/>
              <a:buChar char="●"/>
            </a:pPr>
            <a:r>
              <a:rPr lang="fr-CA" sz="2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Comment décrirais-tu les personnages ?</a:t>
            </a:r>
            <a:br>
              <a:rPr lang="fr-CA" sz="2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</a:br>
            <a:endParaRPr sz="200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1" marL="45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Ubuntu"/>
              <a:buChar char="●"/>
            </a:pPr>
            <a:r>
              <a:rPr lang="fr-CA" sz="2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À quel statut social appartiennent-ils? Sont-ils riches ou pauvres?</a:t>
            </a:r>
            <a:endParaRPr sz="200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000000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000000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000000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2" y="0"/>
            <a:ext cx="354724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 txBox="1"/>
          <p:nvPr/>
        </p:nvSpPr>
        <p:spPr>
          <a:xfrm>
            <a:off x="8718250" y="4441175"/>
            <a:ext cx="354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2000">
                <a:solidFill>
                  <a:srgbClr val="E06666"/>
                </a:solidFill>
                <a:latin typeface="Ubuntu"/>
                <a:ea typeface="Ubuntu"/>
                <a:cs typeface="Ubuntu"/>
                <a:sym typeface="Ubuntu"/>
              </a:rPr>
              <a:t>4</a:t>
            </a:r>
            <a:endParaRPr b="1" sz="2000">
              <a:solidFill>
                <a:srgbClr val="E06666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86" name="Google Shape;86;p16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42575" y="889125"/>
            <a:ext cx="1675175" cy="127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481050" y="889125"/>
            <a:ext cx="2087949" cy="127935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 txBox="1"/>
          <p:nvPr/>
        </p:nvSpPr>
        <p:spPr>
          <a:xfrm>
            <a:off x="7062988" y="791863"/>
            <a:ext cx="9246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000">
                <a:latin typeface="Ubuntu"/>
                <a:ea typeface="Ubuntu"/>
                <a:cs typeface="Ubuntu"/>
                <a:sym typeface="Ubuntu"/>
              </a:rPr>
              <a:t>Clique sur les oeuvres pour les voir en grand format.</a:t>
            </a:r>
            <a:endParaRPr sz="10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9038" y="202113"/>
            <a:ext cx="2348575" cy="234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 rotWithShape="1">
          <a:blip r:embed="rId4">
            <a:alphaModFix/>
          </a:blip>
          <a:srcRect b="65282" l="416" r="426" t="31306"/>
          <a:stretch/>
        </p:blipFill>
        <p:spPr>
          <a:xfrm>
            <a:off x="0" y="4933775"/>
            <a:ext cx="9144000" cy="2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 txBox="1"/>
          <p:nvPr>
            <p:ph type="title"/>
          </p:nvPr>
        </p:nvSpPr>
        <p:spPr>
          <a:xfrm>
            <a:off x="391650" y="1194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Ubuntu Medium"/>
                <a:ea typeface="Ubuntu Medium"/>
                <a:cs typeface="Ubuntu Medium"/>
                <a:sym typeface="Ubuntu Medium"/>
              </a:rPr>
              <a:t>INSPIRATION</a:t>
            </a:r>
            <a:endParaRPr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96" name="Google Shape;96;p17"/>
          <p:cNvSpPr txBox="1"/>
          <p:nvPr>
            <p:ph idx="4294967295" type="ctrTitle"/>
          </p:nvPr>
        </p:nvSpPr>
        <p:spPr>
          <a:xfrm>
            <a:off x="391650" y="2118375"/>
            <a:ext cx="8520600" cy="27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1" marL="450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Ubuntu"/>
              <a:buChar char="●"/>
            </a:pPr>
            <a:r>
              <a:rPr lang="fr-CA" sz="2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Que révèle leurs vêtements ? Les objets autour d’eux ?</a:t>
            </a:r>
            <a:br>
              <a:rPr lang="fr-CA" sz="2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</a:br>
            <a:endParaRPr sz="200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1" marL="45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Ubuntu"/>
              <a:buChar char="●"/>
            </a:pPr>
            <a:r>
              <a:rPr lang="fr-CA" sz="2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Peux-tu décrire leurs activités ?</a:t>
            </a:r>
            <a:br>
              <a:rPr lang="fr-CA" sz="2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</a:br>
            <a:endParaRPr sz="200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1" marL="45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Ubuntu"/>
              <a:buChar char="●"/>
            </a:pPr>
            <a:r>
              <a:rPr lang="fr-CA" sz="2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Selon toi, sont-ils des consommateurs ? Et toi ?</a:t>
            </a:r>
            <a:br>
              <a:rPr lang="fr-CA" sz="2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</a:br>
            <a:endParaRPr sz="200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1" marL="45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Ubuntu"/>
              <a:buChar char="●"/>
            </a:pPr>
            <a:r>
              <a:rPr lang="fr-CA" sz="2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Selon toi, génèrent-ils des drebuts ? Et toi ?</a:t>
            </a:r>
            <a:endParaRPr sz="200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000000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000000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000000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97" name="Google Shape;9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2" y="0"/>
            <a:ext cx="354724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7"/>
          <p:cNvSpPr txBox="1"/>
          <p:nvPr/>
        </p:nvSpPr>
        <p:spPr>
          <a:xfrm>
            <a:off x="8718250" y="4441175"/>
            <a:ext cx="354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2000">
                <a:solidFill>
                  <a:srgbClr val="E06666"/>
                </a:solidFill>
                <a:latin typeface="Ubuntu"/>
                <a:ea typeface="Ubuntu"/>
                <a:cs typeface="Ubuntu"/>
                <a:sym typeface="Ubuntu"/>
              </a:rPr>
              <a:t>5</a:t>
            </a:r>
            <a:endParaRPr b="1" sz="2000">
              <a:solidFill>
                <a:srgbClr val="E06666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99" name="Google Shape;99;p17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42575" y="889125"/>
            <a:ext cx="1675175" cy="127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7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481050" y="889125"/>
            <a:ext cx="2087949" cy="12793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7"/>
          <p:cNvSpPr txBox="1"/>
          <p:nvPr/>
        </p:nvSpPr>
        <p:spPr>
          <a:xfrm>
            <a:off x="7062988" y="791863"/>
            <a:ext cx="9246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000">
                <a:latin typeface="Ubuntu"/>
                <a:ea typeface="Ubuntu"/>
                <a:cs typeface="Ubuntu"/>
                <a:sym typeface="Ubuntu"/>
              </a:rPr>
              <a:t>Clique sur les oeuvres pour les voir en grand format.</a:t>
            </a:r>
            <a:endParaRPr sz="10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8"/>
          <p:cNvPicPr preferRelativeResize="0"/>
          <p:nvPr/>
        </p:nvPicPr>
        <p:blipFill rotWithShape="1">
          <a:blip r:embed="rId3">
            <a:alphaModFix/>
          </a:blip>
          <a:srcRect b="65282" l="416" r="426" t="31306"/>
          <a:stretch/>
        </p:blipFill>
        <p:spPr>
          <a:xfrm>
            <a:off x="0" y="4933775"/>
            <a:ext cx="9144000" cy="2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8"/>
          <p:cNvSpPr txBox="1"/>
          <p:nvPr>
            <p:ph type="title"/>
          </p:nvPr>
        </p:nvSpPr>
        <p:spPr>
          <a:xfrm>
            <a:off x="391650" y="1194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Ubuntu Medium"/>
                <a:ea typeface="Ubuntu Medium"/>
                <a:cs typeface="Ubuntu Medium"/>
                <a:sym typeface="Ubuntu Medium"/>
              </a:rPr>
              <a:t>ÉLABORATION</a:t>
            </a:r>
            <a:endParaRPr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108" name="Google Shape;108;p18"/>
          <p:cNvSpPr txBox="1"/>
          <p:nvPr>
            <p:ph idx="4294967295" type="ctrTitle"/>
          </p:nvPr>
        </p:nvSpPr>
        <p:spPr>
          <a:xfrm>
            <a:off x="391650" y="810650"/>
            <a:ext cx="8520600" cy="40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500">
                <a:latin typeface="Ubuntu Medium"/>
                <a:ea typeface="Ubuntu Medium"/>
                <a:cs typeface="Ubuntu Medium"/>
                <a:sym typeface="Ubuntu Medium"/>
              </a:rPr>
              <a:t>EXERCICE DE BASE</a:t>
            </a:r>
            <a:endParaRPr sz="1500"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500">
                <a:latin typeface="Ubuntu Medium"/>
                <a:ea typeface="Ubuntu Medium"/>
                <a:cs typeface="Ubuntu Medium"/>
                <a:sym typeface="Ubuntu Medium"/>
              </a:rPr>
              <a:t>Photographie ton exercice base où tu as tracé 4 différents motifs avec des lignes et colle la photo ici.</a:t>
            </a:r>
            <a:endParaRPr sz="1500"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latin typeface="Ubuntu"/>
                <a:ea typeface="Ubuntu"/>
                <a:cs typeface="Ubuntu"/>
                <a:sym typeface="Ubuntu"/>
              </a:rPr>
              <a:t> 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09" name="Google Shape;10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" y="0"/>
            <a:ext cx="354724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8"/>
          <p:cNvSpPr txBox="1"/>
          <p:nvPr/>
        </p:nvSpPr>
        <p:spPr>
          <a:xfrm>
            <a:off x="8718250" y="4441175"/>
            <a:ext cx="354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2000">
                <a:solidFill>
                  <a:srgbClr val="E06666"/>
                </a:solidFill>
                <a:latin typeface="Ubuntu"/>
                <a:ea typeface="Ubuntu"/>
                <a:cs typeface="Ubuntu"/>
                <a:sym typeface="Ubuntu"/>
              </a:rPr>
              <a:t>6</a:t>
            </a:r>
            <a:endParaRPr b="1" sz="2000">
              <a:solidFill>
                <a:srgbClr val="E06666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11" name="Google Shape;11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64125" y="119450"/>
            <a:ext cx="853325" cy="85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9"/>
          <p:cNvPicPr preferRelativeResize="0"/>
          <p:nvPr/>
        </p:nvPicPr>
        <p:blipFill rotWithShape="1">
          <a:blip r:embed="rId3">
            <a:alphaModFix/>
          </a:blip>
          <a:srcRect b="65282" l="416" r="426" t="31306"/>
          <a:stretch/>
        </p:blipFill>
        <p:spPr>
          <a:xfrm>
            <a:off x="0" y="4933775"/>
            <a:ext cx="9144000" cy="2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9"/>
          <p:cNvSpPr txBox="1"/>
          <p:nvPr>
            <p:ph type="title"/>
          </p:nvPr>
        </p:nvSpPr>
        <p:spPr>
          <a:xfrm>
            <a:off x="391650" y="1194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Ubuntu Medium"/>
                <a:ea typeface="Ubuntu Medium"/>
                <a:cs typeface="Ubuntu Medium"/>
                <a:sym typeface="Ubuntu Medium"/>
              </a:rPr>
              <a:t>ÉLABORATION</a:t>
            </a:r>
            <a:endParaRPr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118" name="Google Shape;118;p19"/>
          <p:cNvSpPr txBox="1"/>
          <p:nvPr>
            <p:ph idx="4294967295" type="ctrTitle"/>
          </p:nvPr>
        </p:nvSpPr>
        <p:spPr>
          <a:xfrm>
            <a:off x="391650" y="810650"/>
            <a:ext cx="8520600" cy="40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500">
                <a:latin typeface="Ubuntu Medium"/>
                <a:ea typeface="Ubuntu Medium"/>
                <a:cs typeface="Ubuntu Medium"/>
                <a:sym typeface="Ubuntu Medium"/>
              </a:rPr>
              <a:t>RÉALISATION EN COURS</a:t>
            </a:r>
            <a:endParaRPr sz="1500"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500">
                <a:latin typeface="Ubuntu Medium"/>
                <a:ea typeface="Ubuntu Medium"/>
                <a:cs typeface="Ubuntu Medium"/>
                <a:sym typeface="Ubuntu Medium"/>
              </a:rPr>
              <a:t>Photographie ton rebut et colle la photo ici.</a:t>
            </a:r>
            <a:endParaRPr sz="1500"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latin typeface="Ubuntu"/>
                <a:ea typeface="Ubuntu"/>
                <a:cs typeface="Ubuntu"/>
                <a:sym typeface="Ubuntu"/>
              </a:rPr>
              <a:t> 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19" name="Google Shape;11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" y="0"/>
            <a:ext cx="354724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9"/>
          <p:cNvSpPr txBox="1"/>
          <p:nvPr/>
        </p:nvSpPr>
        <p:spPr>
          <a:xfrm>
            <a:off x="8718250" y="4441175"/>
            <a:ext cx="354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2000">
                <a:solidFill>
                  <a:srgbClr val="E06666"/>
                </a:solidFill>
                <a:latin typeface="Ubuntu"/>
                <a:ea typeface="Ubuntu"/>
                <a:cs typeface="Ubuntu"/>
                <a:sym typeface="Ubuntu"/>
              </a:rPr>
              <a:t>7</a:t>
            </a:r>
            <a:endParaRPr b="1" sz="2000">
              <a:solidFill>
                <a:srgbClr val="E06666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21" name="Google Shape;12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64125" y="119450"/>
            <a:ext cx="853325" cy="85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0"/>
          <p:cNvPicPr preferRelativeResize="0"/>
          <p:nvPr/>
        </p:nvPicPr>
        <p:blipFill rotWithShape="1">
          <a:blip r:embed="rId3">
            <a:alphaModFix/>
          </a:blip>
          <a:srcRect b="65282" l="416" r="426" t="31306"/>
          <a:stretch/>
        </p:blipFill>
        <p:spPr>
          <a:xfrm>
            <a:off x="0" y="4933775"/>
            <a:ext cx="9144000" cy="2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0"/>
          <p:cNvSpPr txBox="1"/>
          <p:nvPr>
            <p:ph type="title"/>
          </p:nvPr>
        </p:nvSpPr>
        <p:spPr>
          <a:xfrm>
            <a:off x="391650" y="1194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Ubuntu Medium"/>
                <a:ea typeface="Ubuntu Medium"/>
                <a:cs typeface="Ubuntu Medium"/>
                <a:sym typeface="Ubuntu Medium"/>
              </a:rPr>
              <a:t>ÉLABORATION</a:t>
            </a:r>
            <a:endParaRPr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128" name="Google Shape;128;p20"/>
          <p:cNvSpPr txBox="1"/>
          <p:nvPr>
            <p:ph idx="4294967295" type="ctrTitle"/>
          </p:nvPr>
        </p:nvSpPr>
        <p:spPr>
          <a:xfrm>
            <a:off x="391650" y="810650"/>
            <a:ext cx="8520600" cy="40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500">
                <a:latin typeface="Ubuntu Medium"/>
                <a:ea typeface="Ubuntu Medium"/>
                <a:cs typeface="Ubuntu Medium"/>
                <a:sym typeface="Ubuntu Medium"/>
              </a:rPr>
              <a:t>RÉALISATION EN COURS</a:t>
            </a:r>
            <a:endParaRPr sz="1500"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500">
                <a:latin typeface="Ubuntu Medium"/>
                <a:ea typeface="Ubuntu Medium"/>
                <a:cs typeface="Ubuntu Medium"/>
                <a:sym typeface="Ubuntu Medium"/>
              </a:rPr>
              <a:t>Photographie ton croquis de personnage à la mine et colle la photo ici.</a:t>
            </a:r>
            <a:endParaRPr sz="1500"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latin typeface="Ubuntu"/>
                <a:ea typeface="Ubuntu"/>
                <a:cs typeface="Ubuntu"/>
                <a:sym typeface="Ubuntu"/>
              </a:rPr>
              <a:t> 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29" name="Google Shape;12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" y="0"/>
            <a:ext cx="354724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0"/>
          <p:cNvSpPr txBox="1"/>
          <p:nvPr/>
        </p:nvSpPr>
        <p:spPr>
          <a:xfrm>
            <a:off x="8718250" y="4441175"/>
            <a:ext cx="354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2000">
                <a:solidFill>
                  <a:srgbClr val="E06666"/>
                </a:solidFill>
                <a:latin typeface="Ubuntu"/>
                <a:ea typeface="Ubuntu"/>
                <a:cs typeface="Ubuntu"/>
                <a:sym typeface="Ubuntu"/>
              </a:rPr>
              <a:t>7</a:t>
            </a:r>
            <a:endParaRPr b="1" sz="2000">
              <a:solidFill>
                <a:srgbClr val="E06666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31" name="Google Shape;13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64125" y="119450"/>
            <a:ext cx="853325" cy="85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1"/>
          <p:cNvPicPr preferRelativeResize="0"/>
          <p:nvPr/>
        </p:nvPicPr>
        <p:blipFill rotWithShape="1">
          <a:blip r:embed="rId3">
            <a:alphaModFix/>
          </a:blip>
          <a:srcRect b="65282" l="416" r="426" t="31306"/>
          <a:stretch/>
        </p:blipFill>
        <p:spPr>
          <a:xfrm>
            <a:off x="0" y="4933775"/>
            <a:ext cx="9144000" cy="2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1"/>
          <p:cNvSpPr txBox="1"/>
          <p:nvPr>
            <p:ph type="title"/>
          </p:nvPr>
        </p:nvSpPr>
        <p:spPr>
          <a:xfrm>
            <a:off x="391650" y="1194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Ubuntu Medium"/>
                <a:ea typeface="Ubuntu Medium"/>
                <a:cs typeface="Ubuntu Medium"/>
                <a:sym typeface="Ubuntu Medium"/>
              </a:rPr>
              <a:t>ÉLABORATION</a:t>
            </a:r>
            <a:endParaRPr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138" name="Google Shape;138;p21"/>
          <p:cNvSpPr txBox="1"/>
          <p:nvPr>
            <p:ph idx="4294967295" type="ctrTitle"/>
          </p:nvPr>
        </p:nvSpPr>
        <p:spPr>
          <a:xfrm>
            <a:off x="391650" y="810650"/>
            <a:ext cx="8520600" cy="40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500">
                <a:latin typeface="Ubuntu Medium"/>
                <a:ea typeface="Ubuntu Medium"/>
                <a:cs typeface="Ubuntu Medium"/>
                <a:sym typeface="Ubuntu Medium"/>
              </a:rPr>
              <a:t>RÉALISATION EN COURS</a:t>
            </a:r>
            <a:endParaRPr sz="1500"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500">
                <a:latin typeface="Ubuntu Medium"/>
                <a:ea typeface="Ubuntu Medium"/>
                <a:cs typeface="Ubuntu Medium"/>
                <a:sym typeface="Ubuntu Medium"/>
              </a:rPr>
              <a:t>Photographie ton personnage dessiné au feutre et colle la photo ici.</a:t>
            </a:r>
            <a:endParaRPr sz="1500"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latin typeface="Ubuntu"/>
                <a:ea typeface="Ubuntu"/>
                <a:cs typeface="Ubuntu"/>
                <a:sym typeface="Ubuntu"/>
              </a:rPr>
              <a:t> 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39" name="Google Shape;13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" y="0"/>
            <a:ext cx="354724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1"/>
          <p:cNvSpPr txBox="1"/>
          <p:nvPr/>
        </p:nvSpPr>
        <p:spPr>
          <a:xfrm>
            <a:off x="8718250" y="4441175"/>
            <a:ext cx="354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2000">
                <a:solidFill>
                  <a:srgbClr val="E06666"/>
                </a:solidFill>
                <a:latin typeface="Ubuntu"/>
                <a:ea typeface="Ubuntu"/>
                <a:cs typeface="Ubuntu"/>
                <a:sym typeface="Ubuntu"/>
              </a:rPr>
              <a:t>7</a:t>
            </a:r>
            <a:endParaRPr b="1" sz="2000">
              <a:solidFill>
                <a:srgbClr val="E06666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41" name="Google Shape;14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64125" y="119450"/>
            <a:ext cx="853325" cy="85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